
<file path=[Content_Types].xml><?xml version="1.0" encoding="utf-8"?>
<Types xmlns="http://schemas.openxmlformats.org/package/2006/content-types">
  <Default Extension="bin" ContentType="image/unknown"/>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28"/>
  </p:notesMasterIdLst>
  <p:handoutMasterIdLst>
    <p:handoutMasterId r:id="rId29"/>
  </p:handoutMasterIdLst>
  <p:sldIdLst>
    <p:sldId id="256" r:id="rId2"/>
    <p:sldId id="272" r:id="rId3"/>
    <p:sldId id="280" r:id="rId4"/>
    <p:sldId id="257" r:id="rId5"/>
    <p:sldId id="258" r:id="rId6"/>
    <p:sldId id="292" r:id="rId7"/>
    <p:sldId id="293" r:id="rId8"/>
    <p:sldId id="276" r:id="rId9"/>
    <p:sldId id="294" r:id="rId10"/>
    <p:sldId id="277" r:id="rId11"/>
    <p:sldId id="290" r:id="rId12"/>
    <p:sldId id="299" r:id="rId13"/>
    <p:sldId id="279" r:id="rId14"/>
    <p:sldId id="281" r:id="rId15"/>
    <p:sldId id="282" r:id="rId16"/>
    <p:sldId id="295" r:id="rId17"/>
    <p:sldId id="297" r:id="rId18"/>
    <p:sldId id="283" r:id="rId19"/>
    <p:sldId id="284" r:id="rId20"/>
    <p:sldId id="285" r:id="rId21"/>
    <p:sldId id="286" r:id="rId22"/>
    <p:sldId id="287" r:id="rId23"/>
    <p:sldId id="288" r:id="rId24"/>
    <p:sldId id="289" r:id="rId25"/>
    <p:sldId id="298"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4" autoAdjust="0"/>
    <p:restoredTop sz="94660"/>
  </p:normalViewPr>
  <p:slideViewPr>
    <p:cSldViewPr snapToGrid="0">
      <p:cViewPr>
        <p:scale>
          <a:sx n="78" d="100"/>
          <a:sy n="78" d="100"/>
        </p:scale>
        <p:origin x="64" y="-1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19.bin"/><Relationship Id="rId2" Type="http://schemas.openxmlformats.org/officeDocument/2006/relationships/image" Target="../media/image18.jpeg"/><Relationship Id="rId1" Type="http://schemas.openxmlformats.org/officeDocument/2006/relationships/image" Target="../media/image17.jpeg"/></Relationships>
</file>

<file path=ppt/diagrams/_rels/data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image" Target="../media/image20.png"/><Relationship Id="rId4" Type="http://schemas.openxmlformats.org/officeDocument/2006/relationships/image" Target="../media/image2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bin"/><Relationship Id="rId2" Type="http://schemas.openxmlformats.org/officeDocument/2006/relationships/image" Target="../media/image18.jpeg"/><Relationship Id="rId1" Type="http://schemas.openxmlformats.org/officeDocument/2006/relationships/image" Target="../media/image17.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image" Target="../media/image20.png"/><Relationship Id="rId4"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185427-4D27-41A9-A974-209C2D600A07}" type="doc">
      <dgm:prSet loTypeId="urn:microsoft.com/office/officeart/2005/8/layout/vList4" loCatId="list" qsTypeId="urn:microsoft.com/office/officeart/2005/8/quickstyle/simple1" qsCatId="simple" csTypeId="urn:microsoft.com/office/officeart/2005/8/colors/accent2_1" csCatId="accent2" phldr="1"/>
      <dgm:spPr/>
      <dgm:t>
        <a:bodyPr/>
        <a:lstStyle/>
        <a:p>
          <a:endParaRPr lang="en-US"/>
        </a:p>
      </dgm:t>
    </dgm:pt>
    <dgm:pt modelId="{83F39055-6A83-4351-83C0-2AA6F8D9F2C6}">
      <dgm:prSet phldrT="[Text]"/>
      <dgm:spPr/>
      <dgm:t>
        <a:bodyPr/>
        <a:lstStyle/>
        <a:p>
          <a:r>
            <a:rPr lang="en-US" dirty="0"/>
            <a:t>ESP32</a:t>
          </a:r>
        </a:p>
      </dgm:t>
    </dgm:pt>
    <dgm:pt modelId="{AA6B24FC-1B1A-4D34-9DD7-D864043929D9}" type="parTrans" cxnId="{F1467E69-E509-4992-A80E-FD6F46924C1E}">
      <dgm:prSet/>
      <dgm:spPr/>
      <dgm:t>
        <a:bodyPr/>
        <a:lstStyle/>
        <a:p>
          <a:endParaRPr lang="en-US"/>
        </a:p>
      </dgm:t>
    </dgm:pt>
    <dgm:pt modelId="{3A1A11D1-D596-4221-BDB4-49E194852ED9}" type="sibTrans" cxnId="{F1467E69-E509-4992-A80E-FD6F46924C1E}">
      <dgm:prSet/>
      <dgm:spPr/>
      <dgm:t>
        <a:bodyPr/>
        <a:lstStyle/>
        <a:p>
          <a:endParaRPr lang="en-US"/>
        </a:p>
      </dgm:t>
    </dgm:pt>
    <dgm:pt modelId="{D45A578A-8C85-4579-B4E0-9B706A3BCB12}">
      <dgm:prSet phldrT="[Text]"/>
      <dgm:spPr/>
      <dgm:t>
        <a:bodyPr/>
        <a:lstStyle/>
        <a:p>
          <a:r>
            <a:rPr lang="en-US" b="0" i="0" dirty="0"/>
            <a:t>feature-rich MCU with integrated Wi-Fi and</a:t>
          </a:r>
          <a:br>
            <a:rPr lang="en-US" dirty="0"/>
          </a:br>
          <a:r>
            <a:rPr lang="en-US" b="0" i="0" dirty="0"/>
            <a:t>Bluetooth connectivity for a wide-range</a:t>
          </a:r>
          <a:br>
            <a:rPr lang="en-US" dirty="0"/>
          </a:br>
          <a:r>
            <a:rPr lang="en-US" b="0" i="0" dirty="0"/>
            <a:t>of applications</a:t>
          </a:r>
          <a:endParaRPr lang="en-US" dirty="0"/>
        </a:p>
      </dgm:t>
    </dgm:pt>
    <dgm:pt modelId="{76C8AE07-62E1-4551-93B3-C62727C4A88B}" type="parTrans" cxnId="{55A20389-EFFD-4FDE-AE27-C46C93FE009D}">
      <dgm:prSet/>
      <dgm:spPr/>
      <dgm:t>
        <a:bodyPr/>
        <a:lstStyle/>
        <a:p>
          <a:endParaRPr lang="en-US"/>
        </a:p>
      </dgm:t>
    </dgm:pt>
    <dgm:pt modelId="{D7C8D2DC-C2E8-4E15-A1B8-FAA6BAAA683C}" type="sibTrans" cxnId="{55A20389-EFFD-4FDE-AE27-C46C93FE009D}">
      <dgm:prSet/>
      <dgm:spPr/>
      <dgm:t>
        <a:bodyPr/>
        <a:lstStyle/>
        <a:p>
          <a:endParaRPr lang="en-US"/>
        </a:p>
      </dgm:t>
    </dgm:pt>
    <dgm:pt modelId="{AF0B1D6A-A00D-4377-BB05-446F3AC3F609}">
      <dgm:prSet phldrT="[Text]"/>
      <dgm:spPr>
        <a:ln>
          <a:solidFill>
            <a:srgbClr val="C00000"/>
          </a:solidFill>
        </a:ln>
      </dgm:spPr>
      <dgm:t>
        <a:bodyPr/>
        <a:lstStyle/>
        <a:p>
          <a:r>
            <a:rPr lang="en-US" dirty="0"/>
            <a:t>MQ2</a:t>
          </a:r>
        </a:p>
      </dgm:t>
    </dgm:pt>
    <dgm:pt modelId="{569381C3-DC26-436F-B004-5F03984B2F2D}" type="parTrans" cxnId="{E622F3AC-54F5-4433-B6AC-FE5B25236090}">
      <dgm:prSet/>
      <dgm:spPr/>
      <dgm:t>
        <a:bodyPr/>
        <a:lstStyle/>
        <a:p>
          <a:endParaRPr lang="en-US"/>
        </a:p>
      </dgm:t>
    </dgm:pt>
    <dgm:pt modelId="{4DDCC3F5-F04E-4AE9-981A-444DC04AB016}" type="sibTrans" cxnId="{E622F3AC-54F5-4433-B6AC-FE5B25236090}">
      <dgm:prSet/>
      <dgm:spPr/>
      <dgm:t>
        <a:bodyPr/>
        <a:lstStyle/>
        <a:p>
          <a:endParaRPr lang="en-US"/>
        </a:p>
      </dgm:t>
    </dgm:pt>
    <dgm:pt modelId="{B2F739C8-E849-411B-A901-7EAA375443A1}">
      <dgm:prSet phldrT="[Text]"/>
      <dgm:spPr>
        <a:ln>
          <a:solidFill>
            <a:srgbClr val="C00000"/>
          </a:solidFill>
        </a:ln>
      </dgm:spPr>
      <dgm:t>
        <a:bodyPr/>
        <a:lstStyle/>
        <a:p>
          <a:r>
            <a:rPr lang="en-US" b="0" i="0" dirty="0"/>
            <a:t>This is a robust Gas sensor suitable for sensing  Smoke, Methane and Carbon Monoxide concentrations in the air.</a:t>
          </a:r>
          <a:endParaRPr lang="en-US" dirty="0"/>
        </a:p>
      </dgm:t>
    </dgm:pt>
    <dgm:pt modelId="{0DCDA637-1F13-4D9D-BE40-44FBC9EA3519}" type="parTrans" cxnId="{A4EA8C03-43A2-483C-9402-9172A6DD7B46}">
      <dgm:prSet/>
      <dgm:spPr/>
      <dgm:t>
        <a:bodyPr/>
        <a:lstStyle/>
        <a:p>
          <a:endParaRPr lang="en-US"/>
        </a:p>
      </dgm:t>
    </dgm:pt>
    <dgm:pt modelId="{C48C40D1-5252-4584-A286-9314F4712C82}" type="sibTrans" cxnId="{A4EA8C03-43A2-483C-9402-9172A6DD7B46}">
      <dgm:prSet/>
      <dgm:spPr/>
      <dgm:t>
        <a:bodyPr/>
        <a:lstStyle/>
        <a:p>
          <a:endParaRPr lang="en-US"/>
        </a:p>
      </dgm:t>
    </dgm:pt>
    <dgm:pt modelId="{FB91D292-4235-4746-BC4F-39A76B684E41}">
      <dgm:prSet phldrT="[Text]"/>
      <dgm:spPr/>
      <dgm:t>
        <a:bodyPr/>
        <a:lstStyle/>
        <a:p>
          <a:r>
            <a:rPr lang="en-US" dirty="0"/>
            <a:t>MQ135</a:t>
          </a:r>
        </a:p>
      </dgm:t>
    </dgm:pt>
    <dgm:pt modelId="{3A3CF34A-9EA2-4E31-ACC2-D2A145409A6A}" type="parTrans" cxnId="{9D7D09A4-231E-4E7D-81F8-C72864AE3048}">
      <dgm:prSet/>
      <dgm:spPr/>
      <dgm:t>
        <a:bodyPr/>
        <a:lstStyle/>
        <a:p>
          <a:endParaRPr lang="en-US"/>
        </a:p>
      </dgm:t>
    </dgm:pt>
    <dgm:pt modelId="{284874FD-08D4-447A-8DC7-F591AA7328B2}" type="sibTrans" cxnId="{9D7D09A4-231E-4E7D-81F8-C72864AE3048}">
      <dgm:prSet/>
      <dgm:spPr/>
      <dgm:t>
        <a:bodyPr/>
        <a:lstStyle/>
        <a:p>
          <a:endParaRPr lang="en-US"/>
        </a:p>
      </dgm:t>
    </dgm:pt>
    <dgm:pt modelId="{6884A1EF-5EC1-40BD-A342-4C1DF1E6A3DD}">
      <dgm:prSet phldrT="[Text]"/>
      <dgm:spPr/>
      <dgm:t>
        <a:bodyPr/>
        <a:lstStyle/>
        <a:p>
          <a:r>
            <a:rPr lang="en-US" dirty="0"/>
            <a:t>Gas sensor for monitoring air quality</a:t>
          </a:r>
        </a:p>
      </dgm:t>
    </dgm:pt>
    <dgm:pt modelId="{EF4B9835-44F7-4C9F-A100-6830A7A59486}" type="parTrans" cxnId="{383412CE-F5E4-407E-96BD-91A434209B08}">
      <dgm:prSet/>
      <dgm:spPr/>
      <dgm:t>
        <a:bodyPr/>
        <a:lstStyle/>
        <a:p>
          <a:endParaRPr lang="en-US"/>
        </a:p>
      </dgm:t>
    </dgm:pt>
    <dgm:pt modelId="{25E726FF-DE03-4EDD-A61D-38B7678870A6}" type="sibTrans" cxnId="{383412CE-F5E4-407E-96BD-91A434209B08}">
      <dgm:prSet/>
      <dgm:spPr/>
      <dgm:t>
        <a:bodyPr/>
        <a:lstStyle/>
        <a:p>
          <a:endParaRPr lang="en-US"/>
        </a:p>
      </dgm:t>
    </dgm:pt>
    <dgm:pt modelId="{40F91C18-D655-4850-87F2-F46495DB3A4F}" type="pres">
      <dgm:prSet presAssocID="{EF185427-4D27-41A9-A974-209C2D600A07}" presName="linear" presStyleCnt="0">
        <dgm:presLayoutVars>
          <dgm:dir/>
          <dgm:resizeHandles val="exact"/>
        </dgm:presLayoutVars>
      </dgm:prSet>
      <dgm:spPr/>
    </dgm:pt>
    <dgm:pt modelId="{0E0EB68D-FAF7-491A-9335-C39BC06DDC67}" type="pres">
      <dgm:prSet presAssocID="{83F39055-6A83-4351-83C0-2AA6F8D9F2C6}" presName="comp" presStyleCnt="0"/>
      <dgm:spPr/>
    </dgm:pt>
    <dgm:pt modelId="{BFC84E09-DDE7-46E3-9FC4-E92E292E5217}" type="pres">
      <dgm:prSet presAssocID="{83F39055-6A83-4351-83C0-2AA6F8D9F2C6}" presName="box" presStyleLbl="node1" presStyleIdx="0" presStyleCnt="3"/>
      <dgm:spPr/>
    </dgm:pt>
    <dgm:pt modelId="{590D9F30-2640-4EBD-BB3C-144CFCF4F0FA}" type="pres">
      <dgm:prSet presAssocID="{83F39055-6A83-4351-83C0-2AA6F8D9F2C6}" presName="img" presStyleLbl="fgImgPlace1" presStyleIdx="0" presStyleCnt="3"/>
      <dgm:spPr>
        <a:blipFill>
          <a:blip xmlns:r="http://schemas.openxmlformats.org/officeDocument/2006/relationships" r:embed="rId1"/>
          <a:srcRect/>
          <a:stretch>
            <a:fillRect t="-27000" b="-27000"/>
          </a:stretch>
        </a:blipFill>
      </dgm:spPr>
    </dgm:pt>
    <dgm:pt modelId="{18A3E47C-7804-4EB1-8D4C-CDFDAF86E456}" type="pres">
      <dgm:prSet presAssocID="{83F39055-6A83-4351-83C0-2AA6F8D9F2C6}" presName="text" presStyleLbl="node1" presStyleIdx="0" presStyleCnt="3">
        <dgm:presLayoutVars>
          <dgm:bulletEnabled val="1"/>
        </dgm:presLayoutVars>
      </dgm:prSet>
      <dgm:spPr/>
    </dgm:pt>
    <dgm:pt modelId="{37ACEEC8-2019-44A4-AE0E-96311149DCF2}" type="pres">
      <dgm:prSet presAssocID="{3A1A11D1-D596-4221-BDB4-49E194852ED9}" presName="spacer" presStyleCnt="0"/>
      <dgm:spPr/>
    </dgm:pt>
    <dgm:pt modelId="{E79BCA4E-3EBF-404A-97F4-27C63412E174}" type="pres">
      <dgm:prSet presAssocID="{AF0B1D6A-A00D-4377-BB05-446F3AC3F609}" presName="comp" presStyleCnt="0"/>
      <dgm:spPr/>
    </dgm:pt>
    <dgm:pt modelId="{BF488E70-8771-47E7-A8E8-0657D6EE4788}" type="pres">
      <dgm:prSet presAssocID="{AF0B1D6A-A00D-4377-BB05-446F3AC3F609}" presName="box" presStyleLbl="node1" presStyleIdx="1" presStyleCnt="3"/>
      <dgm:spPr/>
    </dgm:pt>
    <dgm:pt modelId="{D6A34497-793D-484C-B97F-C1826EB6728D}" type="pres">
      <dgm:prSet presAssocID="{AF0B1D6A-A00D-4377-BB05-446F3AC3F609}" presName="img" presStyleLbl="fgImgPlace1" presStyleIdx="1" presStyleCnt="3"/>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pt>
    <dgm:pt modelId="{68D3EE2A-3275-4371-AB5A-EC5797AB3D3B}" type="pres">
      <dgm:prSet presAssocID="{AF0B1D6A-A00D-4377-BB05-446F3AC3F609}" presName="text" presStyleLbl="node1" presStyleIdx="1" presStyleCnt="3">
        <dgm:presLayoutVars>
          <dgm:bulletEnabled val="1"/>
        </dgm:presLayoutVars>
      </dgm:prSet>
      <dgm:spPr/>
    </dgm:pt>
    <dgm:pt modelId="{00079005-B27E-44A4-9AAB-4EEFAD0E1F9B}" type="pres">
      <dgm:prSet presAssocID="{4DDCC3F5-F04E-4AE9-981A-444DC04AB016}" presName="spacer" presStyleCnt="0"/>
      <dgm:spPr/>
    </dgm:pt>
    <dgm:pt modelId="{3285CB75-76FB-41A9-9E5A-FB1C78584532}" type="pres">
      <dgm:prSet presAssocID="{FB91D292-4235-4746-BC4F-39A76B684E41}" presName="comp" presStyleCnt="0"/>
      <dgm:spPr/>
    </dgm:pt>
    <dgm:pt modelId="{55CD82F8-9579-476C-945E-D4E1AFC3CD41}" type="pres">
      <dgm:prSet presAssocID="{FB91D292-4235-4746-BC4F-39A76B684E41}" presName="box" presStyleLbl="node1" presStyleIdx="2" presStyleCnt="3"/>
      <dgm:spPr/>
    </dgm:pt>
    <dgm:pt modelId="{93292FC8-4347-4073-8EAD-1FA17808A272}" type="pres">
      <dgm:prSet presAssocID="{FB91D292-4235-4746-BC4F-39A76B684E41}" presName="img" presStyleLbl="fgImgPlace1" presStyleIdx="2" presStyleCnt="3"/>
      <dgm:spPr>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t="-5000" b="-5000"/>
          </a:stretch>
        </a:blipFill>
      </dgm:spPr>
    </dgm:pt>
    <dgm:pt modelId="{78872586-18B1-48E1-8E76-2E7383EDCB97}" type="pres">
      <dgm:prSet presAssocID="{FB91D292-4235-4746-BC4F-39A76B684E41}" presName="text" presStyleLbl="node1" presStyleIdx="2" presStyleCnt="3">
        <dgm:presLayoutVars>
          <dgm:bulletEnabled val="1"/>
        </dgm:presLayoutVars>
      </dgm:prSet>
      <dgm:spPr/>
    </dgm:pt>
  </dgm:ptLst>
  <dgm:cxnLst>
    <dgm:cxn modelId="{A4EA8C03-43A2-483C-9402-9172A6DD7B46}" srcId="{AF0B1D6A-A00D-4377-BB05-446F3AC3F609}" destId="{B2F739C8-E849-411B-A901-7EAA375443A1}" srcOrd="0" destOrd="0" parTransId="{0DCDA637-1F13-4D9D-BE40-44FBC9EA3519}" sibTransId="{C48C40D1-5252-4584-A286-9314F4712C82}"/>
    <dgm:cxn modelId="{307AB70B-8507-48DB-82CF-C075936C34D7}" type="presOf" srcId="{AF0B1D6A-A00D-4377-BB05-446F3AC3F609}" destId="{BF488E70-8771-47E7-A8E8-0657D6EE4788}" srcOrd="0" destOrd="0" presId="urn:microsoft.com/office/officeart/2005/8/layout/vList4"/>
    <dgm:cxn modelId="{69C3AD2D-10F6-4905-A09E-5048214EAE2B}" type="presOf" srcId="{FB91D292-4235-4746-BC4F-39A76B684E41}" destId="{55CD82F8-9579-476C-945E-D4E1AFC3CD41}" srcOrd="0" destOrd="0" presId="urn:microsoft.com/office/officeart/2005/8/layout/vList4"/>
    <dgm:cxn modelId="{85A79B3D-BF53-4B80-8B90-2B388E2D03A3}" type="presOf" srcId="{FB91D292-4235-4746-BC4F-39A76B684E41}" destId="{78872586-18B1-48E1-8E76-2E7383EDCB97}" srcOrd="1" destOrd="0" presId="urn:microsoft.com/office/officeart/2005/8/layout/vList4"/>
    <dgm:cxn modelId="{5AE12B60-42D0-433C-BE27-75895802A053}" type="presOf" srcId="{83F39055-6A83-4351-83C0-2AA6F8D9F2C6}" destId="{BFC84E09-DDE7-46E3-9FC4-E92E292E5217}" srcOrd="0" destOrd="0" presId="urn:microsoft.com/office/officeart/2005/8/layout/vList4"/>
    <dgm:cxn modelId="{7FA67861-7B31-4623-A3DF-BF425C55F01B}" type="presOf" srcId="{83F39055-6A83-4351-83C0-2AA6F8D9F2C6}" destId="{18A3E47C-7804-4EB1-8D4C-CDFDAF86E456}" srcOrd="1" destOrd="0" presId="urn:microsoft.com/office/officeart/2005/8/layout/vList4"/>
    <dgm:cxn modelId="{6B631446-D20D-4F85-8761-D3744658B4E9}" type="presOf" srcId="{EF185427-4D27-41A9-A974-209C2D600A07}" destId="{40F91C18-D655-4850-87F2-F46495DB3A4F}" srcOrd="0" destOrd="0" presId="urn:microsoft.com/office/officeart/2005/8/layout/vList4"/>
    <dgm:cxn modelId="{F1467E69-E509-4992-A80E-FD6F46924C1E}" srcId="{EF185427-4D27-41A9-A974-209C2D600A07}" destId="{83F39055-6A83-4351-83C0-2AA6F8D9F2C6}" srcOrd="0" destOrd="0" parTransId="{AA6B24FC-1B1A-4D34-9DD7-D864043929D9}" sibTransId="{3A1A11D1-D596-4221-BDB4-49E194852ED9}"/>
    <dgm:cxn modelId="{86F5DA4E-4886-4B1A-AE31-442A3D6A1BB7}" type="presOf" srcId="{6884A1EF-5EC1-40BD-A342-4C1DF1E6A3DD}" destId="{78872586-18B1-48E1-8E76-2E7383EDCB97}" srcOrd="1" destOrd="1" presId="urn:microsoft.com/office/officeart/2005/8/layout/vList4"/>
    <dgm:cxn modelId="{0D185578-BBEF-447D-9F58-02EFDB96EF40}" type="presOf" srcId="{6884A1EF-5EC1-40BD-A342-4C1DF1E6A3DD}" destId="{55CD82F8-9579-476C-945E-D4E1AFC3CD41}" srcOrd="0" destOrd="1" presId="urn:microsoft.com/office/officeart/2005/8/layout/vList4"/>
    <dgm:cxn modelId="{55A20389-EFFD-4FDE-AE27-C46C93FE009D}" srcId="{83F39055-6A83-4351-83C0-2AA6F8D9F2C6}" destId="{D45A578A-8C85-4579-B4E0-9B706A3BCB12}" srcOrd="0" destOrd="0" parTransId="{76C8AE07-62E1-4551-93B3-C62727C4A88B}" sibTransId="{D7C8D2DC-C2E8-4E15-A1B8-FAA6BAAA683C}"/>
    <dgm:cxn modelId="{9723A98C-2EDB-4E32-83DE-AA7750D7F5A4}" type="presOf" srcId="{D45A578A-8C85-4579-B4E0-9B706A3BCB12}" destId="{BFC84E09-DDE7-46E3-9FC4-E92E292E5217}" srcOrd="0" destOrd="1" presId="urn:microsoft.com/office/officeart/2005/8/layout/vList4"/>
    <dgm:cxn modelId="{D114F394-090A-4EB2-9D81-D9481C4B43B6}" type="presOf" srcId="{B2F739C8-E849-411B-A901-7EAA375443A1}" destId="{68D3EE2A-3275-4371-AB5A-EC5797AB3D3B}" srcOrd="1" destOrd="1" presId="urn:microsoft.com/office/officeart/2005/8/layout/vList4"/>
    <dgm:cxn modelId="{9D7D09A4-231E-4E7D-81F8-C72864AE3048}" srcId="{EF185427-4D27-41A9-A974-209C2D600A07}" destId="{FB91D292-4235-4746-BC4F-39A76B684E41}" srcOrd="2" destOrd="0" parTransId="{3A3CF34A-9EA2-4E31-ACC2-D2A145409A6A}" sibTransId="{284874FD-08D4-447A-8DC7-F591AA7328B2}"/>
    <dgm:cxn modelId="{E622F3AC-54F5-4433-B6AC-FE5B25236090}" srcId="{EF185427-4D27-41A9-A974-209C2D600A07}" destId="{AF0B1D6A-A00D-4377-BB05-446F3AC3F609}" srcOrd="1" destOrd="0" parTransId="{569381C3-DC26-436F-B004-5F03984B2F2D}" sibTransId="{4DDCC3F5-F04E-4AE9-981A-444DC04AB016}"/>
    <dgm:cxn modelId="{E59E50B1-232D-47F8-B504-C0240728741E}" type="presOf" srcId="{D45A578A-8C85-4579-B4E0-9B706A3BCB12}" destId="{18A3E47C-7804-4EB1-8D4C-CDFDAF86E456}" srcOrd="1" destOrd="1" presId="urn:microsoft.com/office/officeart/2005/8/layout/vList4"/>
    <dgm:cxn modelId="{BBFF1FBC-393E-473D-A4EB-4900378ECA01}" type="presOf" srcId="{AF0B1D6A-A00D-4377-BB05-446F3AC3F609}" destId="{68D3EE2A-3275-4371-AB5A-EC5797AB3D3B}" srcOrd="1" destOrd="0" presId="urn:microsoft.com/office/officeart/2005/8/layout/vList4"/>
    <dgm:cxn modelId="{383412CE-F5E4-407E-96BD-91A434209B08}" srcId="{FB91D292-4235-4746-BC4F-39A76B684E41}" destId="{6884A1EF-5EC1-40BD-A342-4C1DF1E6A3DD}" srcOrd="0" destOrd="0" parTransId="{EF4B9835-44F7-4C9F-A100-6830A7A59486}" sibTransId="{25E726FF-DE03-4EDD-A61D-38B7678870A6}"/>
    <dgm:cxn modelId="{87DE2BF0-4144-47BF-9E15-55B1D23593A7}" type="presOf" srcId="{B2F739C8-E849-411B-A901-7EAA375443A1}" destId="{BF488E70-8771-47E7-A8E8-0657D6EE4788}" srcOrd="0" destOrd="1" presId="urn:microsoft.com/office/officeart/2005/8/layout/vList4"/>
    <dgm:cxn modelId="{D5E87C01-5353-4F3B-B2BA-9FECB93A8BAA}" type="presParOf" srcId="{40F91C18-D655-4850-87F2-F46495DB3A4F}" destId="{0E0EB68D-FAF7-491A-9335-C39BC06DDC67}" srcOrd="0" destOrd="0" presId="urn:microsoft.com/office/officeart/2005/8/layout/vList4"/>
    <dgm:cxn modelId="{108F7783-5B26-45EC-A28A-600D7EEDD723}" type="presParOf" srcId="{0E0EB68D-FAF7-491A-9335-C39BC06DDC67}" destId="{BFC84E09-DDE7-46E3-9FC4-E92E292E5217}" srcOrd="0" destOrd="0" presId="urn:microsoft.com/office/officeart/2005/8/layout/vList4"/>
    <dgm:cxn modelId="{27F85E6B-5154-4E3D-961C-873DFDA62BF2}" type="presParOf" srcId="{0E0EB68D-FAF7-491A-9335-C39BC06DDC67}" destId="{590D9F30-2640-4EBD-BB3C-144CFCF4F0FA}" srcOrd="1" destOrd="0" presId="urn:microsoft.com/office/officeart/2005/8/layout/vList4"/>
    <dgm:cxn modelId="{69DFEE86-692E-41A3-AE16-EDBCD26067B2}" type="presParOf" srcId="{0E0EB68D-FAF7-491A-9335-C39BC06DDC67}" destId="{18A3E47C-7804-4EB1-8D4C-CDFDAF86E456}" srcOrd="2" destOrd="0" presId="urn:microsoft.com/office/officeart/2005/8/layout/vList4"/>
    <dgm:cxn modelId="{C26BAC99-59DC-46DD-ABEF-D605F42168AC}" type="presParOf" srcId="{40F91C18-D655-4850-87F2-F46495DB3A4F}" destId="{37ACEEC8-2019-44A4-AE0E-96311149DCF2}" srcOrd="1" destOrd="0" presId="urn:microsoft.com/office/officeart/2005/8/layout/vList4"/>
    <dgm:cxn modelId="{CFD23402-4922-4558-B557-B832F232F408}" type="presParOf" srcId="{40F91C18-D655-4850-87F2-F46495DB3A4F}" destId="{E79BCA4E-3EBF-404A-97F4-27C63412E174}" srcOrd="2" destOrd="0" presId="urn:microsoft.com/office/officeart/2005/8/layout/vList4"/>
    <dgm:cxn modelId="{F1EBEE6F-DCF9-4240-B977-CEA8CC28E4EA}" type="presParOf" srcId="{E79BCA4E-3EBF-404A-97F4-27C63412E174}" destId="{BF488E70-8771-47E7-A8E8-0657D6EE4788}" srcOrd="0" destOrd="0" presId="urn:microsoft.com/office/officeart/2005/8/layout/vList4"/>
    <dgm:cxn modelId="{3A049C1F-A009-41D2-86E4-758A61A9FC9D}" type="presParOf" srcId="{E79BCA4E-3EBF-404A-97F4-27C63412E174}" destId="{D6A34497-793D-484C-B97F-C1826EB6728D}" srcOrd="1" destOrd="0" presId="urn:microsoft.com/office/officeart/2005/8/layout/vList4"/>
    <dgm:cxn modelId="{2FBE1E8F-713A-46AA-89E6-DA1486ECDC7F}" type="presParOf" srcId="{E79BCA4E-3EBF-404A-97F4-27C63412E174}" destId="{68D3EE2A-3275-4371-AB5A-EC5797AB3D3B}" srcOrd="2" destOrd="0" presId="urn:microsoft.com/office/officeart/2005/8/layout/vList4"/>
    <dgm:cxn modelId="{E1734E1E-B8A3-42FC-A540-97E7B84C4073}" type="presParOf" srcId="{40F91C18-D655-4850-87F2-F46495DB3A4F}" destId="{00079005-B27E-44A4-9AAB-4EEFAD0E1F9B}" srcOrd="3" destOrd="0" presId="urn:microsoft.com/office/officeart/2005/8/layout/vList4"/>
    <dgm:cxn modelId="{916BD149-C517-4F0B-81B1-9DBA206D5395}" type="presParOf" srcId="{40F91C18-D655-4850-87F2-F46495DB3A4F}" destId="{3285CB75-76FB-41A9-9E5A-FB1C78584532}" srcOrd="4" destOrd="0" presId="urn:microsoft.com/office/officeart/2005/8/layout/vList4"/>
    <dgm:cxn modelId="{771996A8-190C-46DE-9E74-CB3914CD34A6}" type="presParOf" srcId="{3285CB75-76FB-41A9-9E5A-FB1C78584532}" destId="{55CD82F8-9579-476C-945E-D4E1AFC3CD41}" srcOrd="0" destOrd="0" presId="urn:microsoft.com/office/officeart/2005/8/layout/vList4"/>
    <dgm:cxn modelId="{4059B7D9-CC7D-457D-B42A-A0D3E0DE0565}" type="presParOf" srcId="{3285CB75-76FB-41A9-9E5A-FB1C78584532}" destId="{93292FC8-4347-4073-8EAD-1FA17808A272}" srcOrd="1" destOrd="0" presId="urn:microsoft.com/office/officeart/2005/8/layout/vList4"/>
    <dgm:cxn modelId="{A0E40CE6-1674-43B1-A36B-CD2BEAF8BD41}" type="presParOf" srcId="{3285CB75-76FB-41A9-9E5A-FB1C78584532}" destId="{78872586-18B1-48E1-8E76-2E7383EDCB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185427-4D27-41A9-A974-209C2D600A07}" type="doc">
      <dgm:prSet loTypeId="urn:microsoft.com/office/officeart/2005/8/layout/vList4" loCatId="list" qsTypeId="urn:microsoft.com/office/officeart/2005/8/quickstyle/simple1" qsCatId="simple" csTypeId="urn:microsoft.com/office/officeart/2005/8/colors/accent2_1" csCatId="accent2" phldr="1"/>
      <dgm:spPr/>
      <dgm:t>
        <a:bodyPr/>
        <a:lstStyle/>
        <a:p>
          <a:endParaRPr lang="en-US"/>
        </a:p>
      </dgm:t>
    </dgm:pt>
    <dgm:pt modelId="{83F39055-6A83-4351-83C0-2AA6F8D9F2C6}">
      <dgm:prSet phldrT="[Text]"/>
      <dgm:spPr/>
      <dgm:t>
        <a:bodyPr/>
        <a:lstStyle/>
        <a:p>
          <a:r>
            <a:rPr lang="en-US" dirty="0"/>
            <a:t>DHT11</a:t>
          </a:r>
        </a:p>
      </dgm:t>
    </dgm:pt>
    <dgm:pt modelId="{AA6B24FC-1B1A-4D34-9DD7-D864043929D9}" type="parTrans" cxnId="{F1467E69-E509-4992-A80E-FD6F46924C1E}">
      <dgm:prSet/>
      <dgm:spPr/>
      <dgm:t>
        <a:bodyPr/>
        <a:lstStyle/>
        <a:p>
          <a:endParaRPr lang="en-US"/>
        </a:p>
      </dgm:t>
    </dgm:pt>
    <dgm:pt modelId="{3A1A11D1-D596-4221-BDB4-49E194852ED9}" type="sibTrans" cxnId="{F1467E69-E509-4992-A80E-FD6F46924C1E}">
      <dgm:prSet/>
      <dgm:spPr/>
      <dgm:t>
        <a:bodyPr/>
        <a:lstStyle/>
        <a:p>
          <a:endParaRPr lang="en-US"/>
        </a:p>
      </dgm:t>
    </dgm:pt>
    <dgm:pt modelId="{D45A578A-8C85-4579-B4E0-9B706A3BCB12}">
      <dgm:prSet phldrT="[Text]"/>
      <dgm:spPr/>
      <dgm:t>
        <a:bodyPr/>
        <a:lstStyle/>
        <a:p>
          <a:r>
            <a:rPr lang="en-US" b="0" i="0" dirty="0"/>
            <a:t>Temperature and humidity sensor that comes with a dedicated NTC to measure temperature and an 8-bit microcontroller to output the values of temperature and humidity as serial data.</a:t>
          </a:r>
          <a:endParaRPr lang="en-US" dirty="0"/>
        </a:p>
      </dgm:t>
    </dgm:pt>
    <dgm:pt modelId="{76C8AE07-62E1-4551-93B3-C62727C4A88B}" type="parTrans" cxnId="{55A20389-EFFD-4FDE-AE27-C46C93FE009D}">
      <dgm:prSet/>
      <dgm:spPr/>
      <dgm:t>
        <a:bodyPr/>
        <a:lstStyle/>
        <a:p>
          <a:endParaRPr lang="en-US"/>
        </a:p>
      </dgm:t>
    </dgm:pt>
    <dgm:pt modelId="{D7C8D2DC-C2E8-4E15-A1B8-FAA6BAAA683C}" type="sibTrans" cxnId="{55A20389-EFFD-4FDE-AE27-C46C93FE009D}">
      <dgm:prSet/>
      <dgm:spPr/>
      <dgm:t>
        <a:bodyPr/>
        <a:lstStyle/>
        <a:p>
          <a:endParaRPr lang="en-US"/>
        </a:p>
      </dgm:t>
    </dgm:pt>
    <dgm:pt modelId="{AF0B1D6A-A00D-4377-BB05-446F3AC3F609}">
      <dgm:prSet phldrT="[Text]"/>
      <dgm:spPr>
        <a:ln>
          <a:solidFill>
            <a:srgbClr val="C00000"/>
          </a:solidFill>
        </a:ln>
      </dgm:spPr>
      <dgm:t>
        <a:bodyPr/>
        <a:lstStyle/>
        <a:p>
          <a:r>
            <a:rPr lang="en-US" dirty="0"/>
            <a:t>FLAME SENSOR</a:t>
          </a:r>
        </a:p>
      </dgm:t>
    </dgm:pt>
    <dgm:pt modelId="{569381C3-DC26-436F-B004-5F03984B2F2D}" type="parTrans" cxnId="{E622F3AC-54F5-4433-B6AC-FE5B25236090}">
      <dgm:prSet/>
      <dgm:spPr/>
      <dgm:t>
        <a:bodyPr/>
        <a:lstStyle/>
        <a:p>
          <a:endParaRPr lang="en-US"/>
        </a:p>
      </dgm:t>
    </dgm:pt>
    <dgm:pt modelId="{4DDCC3F5-F04E-4AE9-981A-444DC04AB016}" type="sibTrans" cxnId="{E622F3AC-54F5-4433-B6AC-FE5B25236090}">
      <dgm:prSet/>
      <dgm:spPr/>
      <dgm:t>
        <a:bodyPr/>
        <a:lstStyle/>
        <a:p>
          <a:endParaRPr lang="en-US"/>
        </a:p>
      </dgm:t>
    </dgm:pt>
    <dgm:pt modelId="{B2F739C8-E849-411B-A901-7EAA375443A1}">
      <dgm:prSet phldrT="[Text]"/>
      <dgm:spPr>
        <a:ln>
          <a:solidFill>
            <a:srgbClr val="C00000"/>
          </a:solidFill>
        </a:ln>
      </dgm:spPr>
      <dgm:t>
        <a:bodyPr/>
        <a:lstStyle/>
        <a:p>
          <a:r>
            <a:rPr lang="en-US" b="0" i="0" dirty="0"/>
            <a:t>This sensor detects flame otherwise wavelength within the range of 760 nm – 1100 nm from the light source.</a:t>
          </a:r>
          <a:endParaRPr lang="en-US" dirty="0"/>
        </a:p>
      </dgm:t>
    </dgm:pt>
    <dgm:pt modelId="{0DCDA637-1F13-4D9D-BE40-44FBC9EA3519}" type="parTrans" cxnId="{A4EA8C03-43A2-483C-9402-9172A6DD7B46}">
      <dgm:prSet/>
      <dgm:spPr/>
      <dgm:t>
        <a:bodyPr/>
        <a:lstStyle/>
        <a:p>
          <a:endParaRPr lang="en-US"/>
        </a:p>
      </dgm:t>
    </dgm:pt>
    <dgm:pt modelId="{C48C40D1-5252-4584-A286-9314F4712C82}" type="sibTrans" cxnId="{A4EA8C03-43A2-483C-9402-9172A6DD7B46}">
      <dgm:prSet/>
      <dgm:spPr/>
      <dgm:t>
        <a:bodyPr/>
        <a:lstStyle/>
        <a:p>
          <a:endParaRPr lang="en-US"/>
        </a:p>
      </dgm:t>
    </dgm:pt>
    <dgm:pt modelId="{FB91D292-4235-4746-BC4F-39A76B684E41}">
      <dgm:prSet phldrT="[Text]"/>
      <dgm:spPr/>
      <dgm:t>
        <a:bodyPr/>
        <a:lstStyle/>
        <a:p>
          <a:r>
            <a:rPr lang="en-US" dirty="0"/>
            <a:t>GSM MODULE SIM 900A</a:t>
          </a:r>
        </a:p>
      </dgm:t>
    </dgm:pt>
    <dgm:pt modelId="{3A3CF34A-9EA2-4E31-ACC2-D2A145409A6A}" type="parTrans" cxnId="{9D7D09A4-231E-4E7D-81F8-C72864AE3048}">
      <dgm:prSet/>
      <dgm:spPr/>
      <dgm:t>
        <a:bodyPr/>
        <a:lstStyle/>
        <a:p>
          <a:endParaRPr lang="en-US"/>
        </a:p>
      </dgm:t>
    </dgm:pt>
    <dgm:pt modelId="{284874FD-08D4-447A-8DC7-F591AA7328B2}" type="sibTrans" cxnId="{9D7D09A4-231E-4E7D-81F8-C72864AE3048}">
      <dgm:prSet/>
      <dgm:spPr/>
      <dgm:t>
        <a:bodyPr/>
        <a:lstStyle/>
        <a:p>
          <a:endParaRPr lang="en-US"/>
        </a:p>
      </dgm:t>
    </dgm:pt>
    <dgm:pt modelId="{6884A1EF-5EC1-40BD-A342-4C1DF1E6A3DD}">
      <dgm:prSet phldrT="[Text]"/>
      <dgm:spPr/>
      <dgm:t>
        <a:bodyPr/>
        <a:lstStyle/>
        <a:p>
          <a:r>
            <a:rPr lang="en-US" b="0" i="0" dirty="0"/>
            <a:t>The module offers GPRS/GSM technology for communication with the uses of a mobile sim. It uses a 900 and 1800MHz frequency band and allows users to receive/send mobile calls and SMS.</a:t>
          </a:r>
          <a:endParaRPr lang="en-US" dirty="0"/>
        </a:p>
      </dgm:t>
    </dgm:pt>
    <dgm:pt modelId="{EF4B9835-44F7-4C9F-A100-6830A7A59486}" type="parTrans" cxnId="{383412CE-F5E4-407E-96BD-91A434209B08}">
      <dgm:prSet/>
      <dgm:spPr/>
      <dgm:t>
        <a:bodyPr/>
        <a:lstStyle/>
        <a:p>
          <a:endParaRPr lang="en-US"/>
        </a:p>
      </dgm:t>
    </dgm:pt>
    <dgm:pt modelId="{25E726FF-DE03-4EDD-A61D-38B7678870A6}" type="sibTrans" cxnId="{383412CE-F5E4-407E-96BD-91A434209B08}">
      <dgm:prSet/>
      <dgm:spPr/>
      <dgm:t>
        <a:bodyPr/>
        <a:lstStyle/>
        <a:p>
          <a:endParaRPr lang="en-US"/>
        </a:p>
      </dgm:t>
    </dgm:pt>
    <dgm:pt modelId="{40F91C18-D655-4850-87F2-F46495DB3A4F}" type="pres">
      <dgm:prSet presAssocID="{EF185427-4D27-41A9-A974-209C2D600A07}" presName="linear" presStyleCnt="0">
        <dgm:presLayoutVars>
          <dgm:dir/>
          <dgm:resizeHandles val="exact"/>
        </dgm:presLayoutVars>
      </dgm:prSet>
      <dgm:spPr/>
    </dgm:pt>
    <dgm:pt modelId="{0E0EB68D-FAF7-491A-9335-C39BC06DDC67}" type="pres">
      <dgm:prSet presAssocID="{83F39055-6A83-4351-83C0-2AA6F8D9F2C6}" presName="comp" presStyleCnt="0"/>
      <dgm:spPr/>
    </dgm:pt>
    <dgm:pt modelId="{BFC84E09-DDE7-46E3-9FC4-E92E292E5217}" type="pres">
      <dgm:prSet presAssocID="{83F39055-6A83-4351-83C0-2AA6F8D9F2C6}" presName="box" presStyleLbl="node1" presStyleIdx="0" presStyleCnt="3"/>
      <dgm:spPr/>
    </dgm:pt>
    <dgm:pt modelId="{590D9F30-2640-4EBD-BB3C-144CFCF4F0FA}" type="pres">
      <dgm:prSet presAssocID="{83F39055-6A83-4351-83C0-2AA6F8D9F2C6}" presName="img" presStyleLbl="fgImgPlace1" presStyleIdx="0" presStyleCnt="3"/>
      <dgm:spPr>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t="-19000" b="-19000"/>
          </a:stretch>
        </a:blipFill>
      </dgm:spPr>
    </dgm:pt>
    <dgm:pt modelId="{18A3E47C-7804-4EB1-8D4C-CDFDAF86E456}" type="pres">
      <dgm:prSet presAssocID="{83F39055-6A83-4351-83C0-2AA6F8D9F2C6}" presName="text" presStyleLbl="node1" presStyleIdx="0" presStyleCnt="3">
        <dgm:presLayoutVars>
          <dgm:bulletEnabled val="1"/>
        </dgm:presLayoutVars>
      </dgm:prSet>
      <dgm:spPr/>
    </dgm:pt>
    <dgm:pt modelId="{37ACEEC8-2019-44A4-AE0E-96311149DCF2}" type="pres">
      <dgm:prSet presAssocID="{3A1A11D1-D596-4221-BDB4-49E194852ED9}" presName="spacer" presStyleCnt="0"/>
      <dgm:spPr/>
    </dgm:pt>
    <dgm:pt modelId="{E79BCA4E-3EBF-404A-97F4-27C63412E174}" type="pres">
      <dgm:prSet presAssocID="{AF0B1D6A-A00D-4377-BB05-446F3AC3F609}" presName="comp" presStyleCnt="0"/>
      <dgm:spPr/>
    </dgm:pt>
    <dgm:pt modelId="{BF488E70-8771-47E7-A8E8-0657D6EE4788}" type="pres">
      <dgm:prSet presAssocID="{AF0B1D6A-A00D-4377-BB05-446F3AC3F609}" presName="box" presStyleLbl="node1" presStyleIdx="1" presStyleCnt="3"/>
      <dgm:spPr/>
    </dgm:pt>
    <dgm:pt modelId="{D6A34497-793D-484C-B97F-C1826EB6728D}" type="pres">
      <dgm:prSet presAssocID="{AF0B1D6A-A00D-4377-BB05-446F3AC3F609}" presName="img" presStyleLbl="fgImgPlace1" presStyleIdx="1" presStyleCnt="3"/>
      <dgm:spPr>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t="-19000" b="-19000"/>
          </a:stretch>
        </a:blipFill>
      </dgm:spPr>
    </dgm:pt>
    <dgm:pt modelId="{68D3EE2A-3275-4371-AB5A-EC5797AB3D3B}" type="pres">
      <dgm:prSet presAssocID="{AF0B1D6A-A00D-4377-BB05-446F3AC3F609}" presName="text" presStyleLbl="node1" presStyleIdx="1" presStyleCnt="3">
        <dgm:presLayoutVars>
          <dgm:bulletEnabled val="1"/>
        </dgm:presLayoutVars>
      </dgm:prSet>
      <dgm:spPr/>
    </dgm:pt>
    <dgm:pt modelId="{00079005-B27E-44A4-9AAB-4EEFAD0E1F9B}" type="pres">
      <dgm:prSet presAssocID="{4DDCC3F5-F04E-4AE9-981A-444DC04AB016}" presName="spacer" presStyleCnt="0"/>
      <dgm:spPr/>
    </dgm:pt>
    <dgm:pt modelId="{3285CB75-76FB-41A9-9E5A-FB1C78584532}" type="pres">
      <dgm:prSet presAssocID="{FB91D292-4235-4746-BC4F-39A76B684E41}" presName="comp" presStyleCnt="0"/>
      <dgm:spPr/>
    </dgm:pt>
    <dgm:pt modelId="{55CD82F8-9579-476C-945E-D4E1AFC3CD41}" type="pres">
      <dgm:prSet presAssocID="{FB91D292-4235-4746-BC4F-39A76B684E41}" presName="box" presStyleLbl="node1" presStyleIdx="2" presStyleCnt="3"/>
      <dgm:spPr/>
    </dgm:pt>
    <dgm:pt modelId="{93292FC8-4347-4073-8EAD-1FA17808A272}" type="pres">
      <dgm:prSet presAssocID="{FB91D292-4235-4746-BC4F-39A76B684E41}" presName="img" presStyleLbl="fgImgPlace1" presStyleIdx="2" presStyleCnt="3"/>
      <dgm:spPr>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t="-19000" b="-19000"/>
          </a:stretch>
        </a:blipFill>
      </dgm:spPr>
    </dgm:pt>
    <dgm:pt modelId="{78872586-18B1-48E1-8E76-2E7383EDCB97}" type="pres">
      <dgm:prSet presAssocID="{FB91D292-4235-4746-BC4F-39A76B684E41}" presName="text" presStyleLbl="node1" presStyleIdx="2" presStyleCnt="3">
        <dgm:presLayoutVars>
          <dgm:bulletEnabled val="1"/>
        </dgm:presLayoutVars>
      </dgm:prSet>
      <dgm:spPr/>
    </dgm:pt>
  </dgm:ptLst>
  <dgm:cxnLst>
    <dgm:cxn modelId="{A4EA8C03-43A2-483C-9402-9172A6DD7B46}" srcId="{AF0B1D6A-A00D-4377-BB05-446F3AC3F609}" destId="{B2F739C8-E849-411B-A901-7EAA375443A1}" srcOrd="0" destOrd="0" parTransId="{0DCDA637-1F13-4D9D-BE40-44FBC9EA3519}" sibTransId="{C48C40D1-5252-4584-A286-9314F4712C82}"/>
    <dgm:cxn modelId="{307AB70B-8507-48DB-82CF-C075936C34D7}" type="presOf" srcId="{AF0B1D6A-A00D-4377-BB05-446F3AC3F609}" destId="{BF488E70-8771-47E7-A8E8-0657D6EE4788}" srcOrd="0" destOrd="0" presId="urn:microsoft.com/office/officeart/2005/8/layout/vList4"/>
    <dgm:cxn modelId="{69C3AD2D-10F6-4905-A09E-5048214EAE2B}" type="presOf" srcId="{FB91D292-4235-4746-BC4F-39A76B684E41}" destId="{55CD82F8-9579-476C-945E-D4E1AFC3CD41}" srcOrd="0" destOrd="0" presId="urn:microsoft.com/office/officeart/2005/8/layout/vList4"/>
    <dgm:cxn modelId="{85A79B3D-BF53-4B80-8B90-2B388E2D03A3}" type="presOf" srcId="{FB91D292-4235-4746-BC4F-39A76B684E41}" destId="{78872586-18B1-48E1-8E76-2E7383EDCB97}" srcOrd="1" destOrd="0" presId="urn:microsoft.com/office/officeart/2005/8/layout/vList4"/>
    <dgm:cxn modelId="{5AE12B60-42D0-433C-BE27-75895802A053}" type="presOf" srcId="{83F39055-6A83-4351-83C0-2AA6F8D9F2C6}" destId="{BFC84E09-DDE7-46E3-9FC4-E92E292E5217}" srcOrd="0" destOrd="0" presId="urn:microsoft.com/office/officeart/2005/8/layout/vList4"/>
    <dgm:cxn modelId="{7FA67861-7B31-4623-A3DF-BF425C55F01B}" type="presOf" srcId="{83F39055-6A83-4351-83C0-2AA6F8D9F2C6}" destId="{18A3E47C-7804-4EB1-8D4C-CDFDAF86E456}" srcOrd="1" destOrd="0" presId="urn:microsoft.com/office/officeart/2005/8/layout/vList4"/>
    <dgm:cxn modelId="{6B631446-D20D-4F85-8761-D3744658B4E9}" type="presOf" srcId="{EF185427-4D27-41A9-A974-209C2D600A07}" destId="{40F91C18-D655-4850-87F2-F46495DB3A4F}" srcOrd="0" destOrd="0" presId="urn:microsoft.com/office/officeart/2005/8/layout/vList4"/>
    <dgm:cxn modelId="{F1467E69-E509-4992-A80E-FD6F46924C1E}" srcId="{EF185427-4D27-41A9-A974-209C2D600A07}" destId="{83F39055-6A83-4351-83C0-2AA6F8D9F2C6}" srcOrd="0" destOrd="0" parTransId="{AA6B24FC-1B1A-4D34-9DD7-D864043929D9}" sibTransId="{3A1A11D1-D596-4221-BDB4-49E194852ED9}"/>
    <dgm:cxn modelId="{86F5DA4E-4886-4B1A-AE31-442A3D6A1BB7}" type="presOf" srcId="{6884A1EF-5EC1-40BD-A342-4C1DF1E6A3DD}" destId="{78872586-18B1-48E1-8E76-2E7383EDCB97}" srcOrd="1" destOrd="1" presId="urn:microsoft.com/office/officeart/2005/8/layout/vList4"/>
    <dgm:cxn modelId="{0D185578-BBEF-447D-9F58-02EFDB96EF40}" type="presOf" srcId="{6884A1EF-5EC1-40BD-A342-4C1DF1E6A3DD}" destId="{55CD82F8-9579-476C-945E-D4E1AFC3CD41}" srcOrd="0" destOrd="1" presId="urn:microsoft.com/office/officeart/2005/8/layout/vList4"/>
    <dgm:cxn modelId="{55A20389-EFFD-4FDE-AE27-C46C93FE009D}" srcId="{83F39055-6A83-4351-83C0-2AA6F8D9F2C6}" destId="{D45A578A-8C85-4579-B4E0-9B706A3BCB12}" srcOrd="0" destOrd="0" parTransId="{76C8AE07-62E1-4551-93B3-C62727C4A88B}" sibTransId="{D7C8D2DC-C2E8-4E15-A1B8-FAA6BAAA683C}"/>
    <dgm:cxn modelId="{9723A98C-2EDB-4E32-83DE-AA7750D7F5A4}" type="presOf" srcId="{D45A578A-8C85-4579-B4E0-9B706A3BCB12}" destId="{BFC84E09-DDE7-46E3-9FC4-E92E292E5217}" srcOrd="0" destOrd="1" presId="urn:microsoft.com/office/officeart/2005/8/layout/vList4"/>
    <dgm:cxn modelId="{D114F394-090A-4EB2-9D81-D9481C4B43B6}" type="presOf" srcId="{B2F739C8-E849-411B-A901-7EAA375443A1}" destId="{68D3EE2A-3275-4371-AB5A-EC5797AB3D3B}" srcOrd="1" destOrd="1" presId="urn:microsoft.com/office/officeart/2005/8/layout/vList4"/>
    <dgm:cxn modelId="{9D7D09A4-231E-4E7D-81F8-C72864AE3048}" srcId="{EF185427-4D27-41A9-A974-209C2D600A07}" destId="{FB91D292-4235-4746-BC4F-39A76B684E41}" srcOrd="2" destOrd="0" parTransId="{3A3CF34A-9EA2-4E31-ACC2-D2A145409A6A}" sibTransId="{284874FD-08D4-447A-8DC7-F591AA7328B2}"/>
    <dgm:cxn modelId="{E622F3AC-54F5-4433-B6AC-FE5B25236090}" srcId="{EF185427-4D27-41A9-A974-209C2D600A07}" destId="{AF0B1D6A-A00D-4377-BB05-446F3AC3F609}" srcOrd="1" destOrd="0" parTransId="{569381C3-DC26-436F-B004-5F03984B2F2D}" sibTransId="{4DDCC3F5-F04E-4AE9-981A-444DC04AB016}"/>
    <dgm:cxn modelId="{E59E50B1-232D-47F8-B504-C0240728741E}" type="presOf" srcId="{D45A578A-8C85-4579-B4E0-9B706A3BCB12}" destId="{18A3E47C-7804-4EB1-8D4C-CDFDAF86E456}" srcOrd="1" destOrd="1" presId="urn:microsoft.com/office/officeart/2005/8/layout/vList4"/>
    <dgm:cxn modelId="{BBFF1FBC-393E-473D-A4EB-4900378ECA01}" type="presOf" srcId="{AF0B1D6A-A00D-4377-BB05-446F3AC3F609}" destId="{68D3EE2A-3275-4371-AB5A-EC5797AB3D3B}" srcOrd="1" destOrd="0" presId="urn:microsoft.com/office/officeart/2005/8/layout/vList4"/>
    <dgm:cxn modelId="{383412CE-F5E4-407E-96BD-91A434209B08}" srcId="{FB91D292-4235-4746-BC4F-39A76B684E41}" destId="{6884A1EF-5EC1-40BD-A342-4C1DF1E6A3DD}" srcOrd="0" destOrd="0" parTransId="{EF4B9835-44F7-4C9F-A100-6830A7A59486}" sibTransId="{25E726FF-DE03-4EDD-A61D-38B7678870A6}"/>
    <dgm:cxn modelId="{87DE2BF0-4144-47BF-9E15-55B1D23593A7}" type="presOf" srcId="{B2F739C8-E849-411B-A901-7EAA375443A1}" destId="{BF488E70-8771-47E7-A8E8-0657D6EE4788}" srcOrd="0" destOrd="1" presId="urn:microsoft.com/office/officeart/2005/8/layout/vList4"/>
    <dgm:cxn modelId="{D5E87C01-5353-4F3B-B2BA-9FECB93A8BAA}" type="presParOf" srcId="{40F91C18-D655-4850-87F2-F46495DB3A4F}" destId="{0E0EB68D-FAF7-491A-9335-C39BC06DDC67}" srcOrd="0" destOrd="0" presId="urn:microsoft.com/office/officeart/2005/8/layout/vList4"/>
    <dgm:cxn modelId="{108F7783-5B26-45EC-A28A-600D7EEDD723}" type="presParOf" srcId="{0E0EB68D-FAF7-491A-9335-C39BC06DDC67}" destId="{BFC84E09-DDE7-46E3-9FC4-E92E292E5217}" srcOrd="0" destOrd="0" presId="urn:microsoft.com/office/officeart/2005/8/layout/vList4"/>
    <dgm:cxn modelId="{27F85E6B-5154-4E3D-961C-873DFDA62BF2}" type="presParOf" srcId="{0E0EB68D-FAF7-491A-9335-C39BC06DDC67}" destId="{590D9F30-2640-4EBD-BB3C-144CFCF4F0FA}" srcOrd="1" destOrd="0" presId="urn:microsoft.com/office/officeart/2005/8/layout/vList4"/>
    <dgm:cxn modelId="{69DFEE86-692E-41A3-AE16-EDBCD26067B2}" type="presParOf" srcId="{0E0EB68D-FAF7-491A-9335-C39BC06DDC67}" destId="{18A3E47C-7804-4EB1-8D4C-CDFDAF86E456}" srcOrd="2" destOrd="0" presId="urn:microsoft.com/office/officeart/2005/8/layout/vList4"/>
    <dgm:cxn modelId="{C26BAC99-59DC-46DD-ABEF-D605F42168AC}" type="presParOf" srcId="{40F91C18-D655-4850-87F2-F46495DB3A4F}" destId="{37ACEEC8-2019-44A4-AE0E-96311149DCF2}" srcOrd="1" destOrd="0" presId="urn:microsoft.com/office/officeart/2005/8/layout/vList4"/>
    <dgm:cxn modelId="{CFD23402-4922-4558-B557-B832F232F408}" type="presParOf" srcId="{40F91C18-D655-4850-87F2-F46495DB3A4F}" destId="{E79BCA4E-3EBF-404A-97F4-27C63412E174}" srcOrd="2" destOrd="0" presId="urn:microsoft.com/office/officeart/2005/8/layout/vList4"/>
    <dgm:cxn modelId="{F1EBEE6F-DCF9-4240-B977-CEA8CC28E4EA}" type="presParOf" srcId="{E79BCA4E-3EBF-404A-97F4-27C63412E174}" destId="{BF488E70-8771-47E7-A8E8-0657D6EE4788}" srcOrd="0" destOrd="0" presId="urn:microsoft.com/office/officeart/2005/8/layout/vList4"/>
    <dgm:cxn modelId="{3A049C1F-A009-41D2-86E4-758A61A9FC9D}" type="presParOf" srcId="{E79BCA4E-3EBF-404A-97F4-27C63412E174}" destId="{D6A34497-793D-484C-B97F-C1826EB6728D}" srcOrd="1" destOrd="0" presId="urn:microsoft.com/office/officeart/2005/8/layout/vList4"/>
    <dgm:cxn modelId="{2FBE1E8F-713A-46AA-89E6-DA1486ECDC7F}" type="presParOf" srcId="{E79BCA4E-3EBF-404A-97F4-27C63412E174}" destId="{68D3EE2A-3275-4371-AB5A-EC5797AB3D3B}" srcOrd="2" destOrd="0" presId="urn:microsoft.com/office/officeart/2005/8/layout/vList4"/>
    <dgm:cxn modelId="{E1734E1E-B8A3-42FC-A540-97E7B84C4073}" type="presParOf" srcId="{40F91C18-D655-4850-87F2-F46495DB3A4F}" destId="{00079005-B27E-44A4-9AAB-4EEFAD0E1F9B}" srcOrd="3" destOrd="0" presId="urn:microsoft.com/office/officeart/2005/8/layout/vList4"/>
    <dgm:cxn modelId="{916BD149-C517-4F0B-81B1-9DBA206D5395}" type="presParOf" srcId="{40F91C18-D655-4850-87F2-F46495DB3A4F}" destId="{3285CB75-76FB-41A9-9E5A-FB1C78584532}" srcOrd="4" destOrd="0" presId="urn:microsoft.com/office/officeart/2005/8/layout/vList4"/>
    <dgm:cxn modelId="{771996A8-190C-46DE-9E74-CB3914CD34A6}" type="presParOf" srcId="{3285CB75-76FB-41A9-9E5A-FB1C78584532}" destId="{55CD82F8-9579-476C-945E-D4E1AFC3CD41}" srcOrd="0" destOrd="0" presId="urn:microsoft.com/office/officeart/2005/8/layout/vList4"/>
    <dgm:cxn modelId="{4059B7D9-CC7D-457D-B42A-A0D3E0DE0565}" type="presParOf" srcId="{3285CB75-76FB-41A9-9E5A-FB1C78584532}" destId="{93292FC8-4347-4073-8EAD-1FA17808A272}" srcOrd="1" destOrd="0" presId="urn:microsoft.com/office/officeart/2005/8/layout/vList4"/>
    <dgm:cxn modelId="{A0E40CE6-1674-43B1-A36B-CD2BEAF8BD41}" type="presParOf" srcId="{3285CB75-76FB-41A9-9E5A-FB1C78584532}" destId="{78872586-18B1-48E1-8E76-2E7383EDCB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185427-4D27-41A9-A974-209C2D600A07}" type="doc">
      <dgm:prSet loTypeId="urn:microsoft.com/office/officeart/2005/8/layout/vList4" loCatId="list" qsTypeId="urn:microsoft.com/office/officeart/2005/8/quickstyle/simple1" qsCatId="simple" csTypeId="urn:microsoft.com/office/officeart/2005/8/colors/accent2_1" csCatId="accent2" phldr="1"/>
      <dgm:spPr/>
      <dgm:t>
        <a:bodyPr/>
        <a:lstStyle/>
        <a:p>
          <a:endParaRPr lang="en-US"/>
        </a:p>
      </dgm:t>
    </dgm:pt>
    <dgm:pt modelId="{83F39055-6A83-4351-83C0-2AA6F8D9F2C6}">
      <dgm:prSet phldrT="[Text]"/>
      <dgm:spPr/>
      <dgm:t>
        <a:bodyPr/>
        <a:lstStyle/>
        <a:p>
          <a:r>
            <a:rPr lang="en-US" sz="1700" dirty="0"/>
            <a:t>WATER PUMP</a:t>
          </a:r>
        </a:p>
      </dgm:t>
    </dgm:pt>
    <dgm:pt modelId="{AA6B24FC-1B1A-4D34-9DD7-D864043929D9}" type="parTrans" cxnId="{F1467E69-E509-4992-A80E-FD6F46924C1E}">
      <dgm:prSet/>
      <dgm:spPr/>
      <dgm:t>
        <a:bodyPr/>
        <a:lstStyle/>
        <a:p>
          <a:endParaRPr lang="en-US"/>
        </a:p>
      </dgm:t>
    </dgm:pt>
    <dgm:pt modelId="{3A1A11D1-D596-4221-BDB4-49E194852ED9}" type="sibTrans" cxnId="{F1467E69-E509-4992-A80E-FD6F46924C1E}">
      <dgm:prSet/>
      <dgm:spPr/>
      <dgm:t>
        <a:bodyPr/>
        <a:lstStyle/>
        <a:p>
          <a:endParaRPr lang="en-US"/>
        </a:p>
      </dgm:t>
    </dgm:pt>
    <dgm:pt modelId="{F56B2867-4308-4C65-A7CD-D0BEA14479F4}">
      <dgm:prSet phldrT="[Text]" custT="1"/>
      <dgm:spPr/>
      <dgm:t>
        <a:bodyPr/>
        <a:lstStyle/>
        <a:p>
          <a:r>
            <a:rPr lang="en-US" sz="1400" b="0" i="0" dirty="0"/>
            <a:t> Just connect tube pipe to the motor outlet, submerge it in water and power it to pump water</a:t>
          </a:r>
          <a:endParaRPr lang="en-US" sz="1400" dirty="0"/>
        </a:p>
      </dgm:t>
    </dgm:pt>
    <dgm:pt modelId="{6E690A9F-DD50-454D-95F0-248B182C3AA8}" type="parTrans" cxnId="{0F1B7D53-A0AF-47AE-ACAE-E02327BBDB8B}">
      <dgm:prSet/>
      <dgm:spPr/>
      <dgm:t>
        <a:bodyPr/>
        <a:lstStyle/>
        <a:p>
          <a:endParaRPr lang="en-US"/>
        </a:p>
      </dgm:t>
    </dgm:pt>
    <dgm:pt modelId="{20E9D43F-5ED9-4FDB-BE9E-2BFEA1D0930B}" type="sibTrans" cxnId="{0F1B7D53-A0AF-47AE-ACAE-E02327BBDB8B}">
      <dgm:prSet/>
      <dgm:spPr/>
      <dgm:t>
        <a:bodyPr/>
        <a:lstStyle/>
        <a:p>
          <a:endParaRPr lang="en-US"/>
        </a:p>
      </dgm:t>
    </dgm:pt>
    <dgm:pt modelId="{AF0B1D6A-A00D-4377-BB05-446F3AC3F609}">
      <dgm:prSet phldrT="[Text]"/>
      <dgm:spPr>
        <a:ln>
          <a:solidFill>
            <a:srgbClr val="C00000"/>
          </a:solidFill>
        </a:ln>
      </dgm:spPr>
      <dgm:t>
        <a:bodyPr/>
        <a:lstStyle/>
        <a:p>
          <a:r>
            <a:rPr lang="en-US" sz="1700" dirty="0"/>
            <a:t>BUZZER</a:t>
          </a:r>
        </a:p>
      </dgm:t>
    </dgm:pt>
    <dgm:pt modelId="{569381C3-DC26-436F-B004-5F03984B2F2D}" type="parTrans" cxnId="{E622F3AC-54F5-4433-B6AC-FE5B25236090}">
      <dgm:prSet/>
      <dgm:spPr/>
      <dgm:t>
        <a:bodyPr/>
        <a:lstStyle/>
        <a:p>
          <a:endParaRPr lang="en-US"/>
        </a:p>
      </dgm:t>
    </dgm:pt>
    <dgm:pt modelId="{4DDCC3F5-F04E-4AE9-981A-444DC04AB016}" type="sibTrans" cxnId="{E622F3AC-54F5-4433-B6AC-FE5B25236090}">
      <dgm:prSet/>
      <dgm:spPr/>
      <dgm:t>
        <a:bodyPr/>
        <a:lstStyle/>
        <a:p>
          <a:endParaRPr lang="en-US"/>
        </a:p>
      </dgm:t>
    </dgm:pt>
    <dgm:pt modelId="{96E1BFD1-E259-474C-ABBE-E0EE33FD9258}">
      <dgm:prSet phldrT="[Text]" custT="1"/>
      <dgm:spPr>
        <a:ln>
          <a:solidFill>
            <a:srgbClr val="C00000"/>
          </a:solidFill>
        </a:ln>
      </dgm:spPr>
      <dgm:t>
        <a:bodyPr/>
        <a:lstStyle/>
        <a:p>
          <a:r>
            <a:rPr lang="en-US" sz="1400" dirty="0"/>
            <a:t>Sends an alarm when flame is sensed</a:t>
          </a:r>
        </a:p>
      </dgm:t>
    </dgm:pt>
    <dgm:pt modelId="{6E2BA1CD-61DD-467C-8B50-CA69E11401C8}" type="parTrans" cxnId="{FF5FD11B-2C00-45FD-9727-C4E1CB4846B9}">
      <dgm:prSet/>
      <dgm:spPr/>
      <dgm:t>
        <a:bodyPr/>
        <a:lstStyle/>
        <a:p>
          <a:endParaRPr lang="en-US"/>
        </a:p>
      </dgm:t>
    </dgm:pt>
    <dgm:pt modelId="{0D71C66B-4977-43A0-8C18-2A58F88BBB6F}" type="sibTrans" cxnId="{FF5FD11B-2C00-45FD-9727-C4E1CB4846B9}">
      <dgm:prSet/>
      <dgm:spPr/>
      <dgm:t>
        <a:bodyPr/>
        <a:lstStyle/>
        <a:p>
          <a:endParaRPr lang="en-US"/>
        </a:p>
      </dgm:t>
    </dgm:pt>
    <dgm:pt modelId="{FB91D292-4235-4746-BC4F-39A76B684E41}">
      <dgm:prSet phldrT="[Text]"/>
      <dgm:spPr/>
      <dgm:t>
        <a:bodyPr/>
        <a:lstStyle/>
        <a:p>
          <a:r>
            <a:rPr lang="en-US" dirty="0"/>
            <a:t>EXHAUST FAN</a:t>
          </a:r>
        </a:p>
      </dgm:t>
    </dgm:pt>
    <dgm:pt modelId="{3A3CF34A-9EA2-4E31-ACC2-D2A145409A6A}" type="parTrans" cxnId="{9D7D09A4-231E-4E7D-81F8-C72864AE3048}">
      <dgm:prSet/>
      <dgm:spPr/>
      <dgm:t>
        <a:bodyPr/>
        <a:lstStyle/>
        <a:p>
          <a:endParaRPr lang="en-US"/>
        </a:p>
      </dgm:t>
    </dgm:pt>
    <dgm:pt modelId="{284874FD-08D4-447A-8DC7-F591AA7328B2}" type="sibTrans" cxnId="{9D7D09A4-231E-4E7D-81F8-C72864AE3048}">
      <dgm:prSet/>
      <dgm:spPr/>
      <dgm:t>
        <a:bodyPr/>
        <a:lstStyle/>
        <a:p>
          <a:endParaRPr lang="en-US"/>
        </a:p>
      </dgm:t>
    </dgm:pt>
    <dgm:pt modelId="{8C1C4301-41DF-4070-B2CD-7E03BBFF1888}">
      <dgm:prSet custT="1"/>
      <dgm:spPr/>
      <dgm:t>
        <a:bodyPr/>
        <a:lstStyle/>
        <a:p>
          <a:r>
            <a:rPr lang="en-US" sz="1700" dirty="0"/>
            <a:t>LCD Display</a:t>
          </a:r>
        </a:p>
        <a:p>
          <a:r>
            <a:rPr lang="en-US" sz="1400" dirty="0"/>
            <a:t>Displays sensor data</a:t>
          </a:r>
        </a:p>
        <a:p>
          <a:endParaRPr lang="en-US" sz="1400" dirty="0"/>
        </a:p>
      </dgm:t>
    </dgm:pt>
    <dgm:pt modelId="{21A18202-D145-4D6F-8B70-69FF63DBF894}" type="parTrans" cxnId="{C2AB1AE4-1E6A-439B-A7BC-41931C4A1009}">
      <dgm:prSet/>
      <dgm:spPr/>
      <dgm:t>
        <a:bodyPr/>
        <a:lstStyle/>
        <a:p>
          <a:endParaRPr lang="en-US"/>
        </a:p>
      </dgm:t>
    </dgm:pt>
    <dgm:pt modelId="{E5F70E82-3FA9-4735-947C-7BC01C1B3803}" type="sibTrans" cxnId="{C2AB1AE4-1E6A-439B-A7BC-41931C4A1009}">
      <dgm:prSet/>
      <dgm:spPr/>
      <dgm:t>
        <a:bodyPr/>
        <a:lstStyle/>
        <a:p>
          <a:endParaRPr lang="en-US"/>
        </a:p>
      </dgm:t>
    </dgm:pt>
    <dgm:pt modelId="{6884A1EF-5EC1-40BD-A342-4C1DF1E6A3DD}">
      <dgm:prSet phldrT="[Text]"/>
      <dgm:spPr/>
      <dgm:t>
        <a:bodyPr/>
        <a:lstStyle/>
        <a:p>
          <a:r>
            <a:rPr lang="en-US" dirty="0"/>
            <a:t>To drive away the gas when gas sensor detects gas concentration above a threshold ppm</a:t>
          </a:r>
        </a:p>
      </dgm:t>
    </dgm:pt>
    <dgm:pt modelId="{25E726FF-DE03-4EDD-A61D-38B7678870A6}" type="sibTrans" cxnId="{383412CE-F5E4-407E-96BD-91A434209B08}">
      <dgm:prSet/>
      <dgm:spPr/>
      <dgm:t>
        <a:bodyPr/>
        <a:lstStyle/>
        <a:p>
          <a:endParaRPr lang="en-US"/>
        </a:p>
      </dgm:t>
    </dgm:pt>
    <dgm:pt modelId="{EF4B9835-44F7-4C9F-A100-6830A7A59486}" type="parTrans" cxnId="{383412CE-F5E4-407E-96BD-91A434209B08}">
      <dgm:prSet/>
      <dgm:spPr/>
      <dgm:t>
        <a:bodyPr/>
        <a:lstStyle/>
        <a:p>
          <a:endParaRPr lang="en-US"/>
        </a:p>
      </dgm:t>
    </dgm:pt>
    <dgm:pt modelId="{922E8E5D-F364-4CD0-AF20-310243EC790A}">
      <dgm:prSet/>
      <dgm:spPr/>
      <dgm:t>
        <a:bodyPr/>
        <a:lstStyle/>
        <a:p>
          <a:endParaRPr lang="en-US" sz="1300" dirty="0"/>
        </a:p>
      </dgm:t>
    </dgm:pt>
    <dgm:pt modelId="{34BFA770-31CF-4235-AC79-EEAD03C0615F}" type="sibTrans" cxnId="{725DAEF1-8502-422E-988F-59246BD013EF}">
      <dgm:prSet/>
      <dgm:spPr/>
      <dgm:t>
        <a:bodyPr/>
        <a:lstStyle/>
        <a:p>
          <a:endParaRPr lang="en-US"/>
        </a:p>
      </dgm:t>
    </dgm:pt>
    <dgm:pt modelId="{2E765F22-46FD-4469-BC02-771E54DF4394}" type="parTrans" cxnId="{725DAEF1-8502-422E-988F-59246BD013EF}">
      <dgm:prSet/>
      <dgm:spPr/>
      <dgm:t>
        <a:bodyPr/>
        <a:lstStyle/>
        <a:p>
          <a:endParaRPr lang="en-US"/>
        </a:p>
      </dgm:t>
    </dgm:pt>
    <dgm:pt modelId="{40F91C18-D655-4850-87F2-F46495DB3A4F}" type="pres">
      <dgm:prSet presAssocID="{EF185427-4D27-41A9-A974-209C2D600A07}" presName="linear" presStyleCnt="0">
        <dgm:presLayoutVars>
          <dgm:dir/>
          <dgm:resizeHandles val="exact"/>
        </dgm:presLayoutVars>
      </dgm:prSet>
      <dgm:spPr/>
    </dgm:pt>
    <dgm:pt modelId="{0E0EB68D-FAF7-491A-9335-C39BC06DDC67}" type="pres">
      <dgm:prSet presAssocID="{83F39055-6A83-4351-83C0-2AA6F8D9F2C6}" presName="comp" presStyleCnt="0"/>
      <dgm:spPr/>
    </dgm:pt>
    <dgm:pt modelId="{BFC84E09-DDE7-46E3-9FC4-E92E292E5217}" type="pres">
      <dgm:prSet presAssocID="{83F39055-6A83-4351-83C0-2AA6F8D9F2C6}" presName="box" presStyleLbl="node1" presStyleIdx="0" presStyleCnt="4"/>
      <dgm:spPr/>
    </dgm:pt>
    <dgm:pt modelId="{590D9F30-2640-4EBD-BB3C-144CFCF4F0FA}" type="pres">
      <dgm:prSet presAssocID="{83F39055-6A83-4351-83C0-2AA6F8D9F2C6}" presName="img" presStyleLbl="fgImgPlace1" presStyleIdx="0" presStyleCnt="4"/>
      <dgm:spPr>
        <a:blipFill rotWithShape="1">
          <a:blip xmlns:r="http://schemas.openxmlformats.org/officeDocument/2006/relationships" r:embed="rId1"/>
          <a:srcRect/>
          <a:stretch>
            <a:fillRect t="-19000" b="-19000"/>
          </a:stretch>
        </a:blipFill>
      </dgm:spPr>
    </dgm:pt>
    <dgm:pt modelId="{18A3E47C-7804-4EB1-8D4C-CDFDAF86E456}" type="pres">
      <dgm:prSet presAssocID="{83F39055-6A83-4351-83C0-2AA6F8D9F2C6}" presName="text" presStyleLbl="node1" presStyleIdx="0" presStyleCnt="4">
        <dgm:presLayoutVars>
          <dgm:bulletEnabled val="1"/>
        </dgm:presLayoutVars>
      </dgm:prSet>
      <dgm:spPr/>
    </dgm:pt>
    <dgm:pt modelId="{37ACEEC8-2019-44A4-AE0E-96311149DCF2}" type="pres">
      <dgm:prSet presAssocID="{3A1A11D1-D596-4221-BDB4-49E194852ED9}" presName="spacer" presStyleCnt="0"/>
      <dgm:spPr/>
    </dgm:pt>
    <dgm:pt modelId="{E79BCA4E-3EBF-404A-97F4-27C63412E174}" type="pres">
      <dgm:prSet presAssocID="{AF0B1D6A-A00D-4377-BB05-446F3AC3F609}" presName="comp" presStyleCnt="0"/>
      <dgm:spPr/>
    </dgm:pt>
    <dgm:pt modelId="{BF488E70-8771-47E7-A8E8-0657D6EE4788}" type="pres">
      <dgm:prSet presAssocID="{AF0B1D6A-A00D-4377-BB05-446F3AC3F609}" presName="box" presStyleLbl="node1" presStyleIdx="1" presStyleCnt="4"/>
      <dgm:spPr/>
    </dgm:pt>
    <dgm:pt modelId="{D6A34497-793D-484C-B97F-C1826EB6728D}" type="pres">
      <dgm:prSet presAssocID="{AF0B1D6A-A00D-4377-BB05-446F3AC3F609}" presName="img" presStyleLbl="fgImgPlace1" presStyleIdx="1" presStyleCnt="4" custLinFactNeighborY="-900"/>
      <dgm:spPr>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t="-43000" b="-43000"/>
          </a:stretch>
        </a:blipFill>
      </dgm:spPr>
    </dgm:pt>
    <dgm:pt modelId="{68D3EE2A-3275-4371-AB5A-EC5797AB3D3B}" type="pres">
      <dgm:prSet presAssocID="{AF0B1D6A-A00D-4377-BB05-446F3AC3F609}" presName="text" presStyleLbl="node1" presStyleIdx="1" presStyleCnt="4">
        <dgm:presLayoutVars>
          <dgm:bulletEnabled val="1"/>
        </dgm:presLayoutVars>
      </dgm:prSet>
      <dgm:spPr/>
    </dgm:pt>
    <dgm:pt modelId="{00079005-B27E-44A4-9AAB-4EEFAD0E1F9B}" type="pres">
      <dgm:prSet presAssocID="{4DDCC3F5-F04E-4AE9-981A-444DC04AB016}" presName="spacer" presStyleCnt="0"/>
      <dgm:spPr/>
    </dgm:pt>
    <dgm:pt modelId="{3285CB75-76FB-41A9-9E5A-FB1C78584532}" type="pres">
      <dgm:prSet presAssocID="{FB91D292-4235-4746-BC4F-39A76B684E41}" presName="comp" presStyleCnt="0"/>
      <dgm:spPr/>
    </dgm:pt>
    <dgm:pt modelId="{55CD82F8-9579-476C-945E-D4E1AFC3CD41}" type="pres">
      <dgm:prSet presAssocID="{FB91D292-4235-4746-BC4F-39A76B684E41}" presName="box" presStyleLbl="node1" presStyleIdx="2" presStyleCnt="4"/>
      <dgm:spPr/>
    </dgm:pt>
    <dgm:pt modelId="{93292FC8-4347-4073-8EAD-1FA17808A272}" type="pres">
      <dgm:prSet presAssocID="{FB91D292-4235-4746-BC4F-39A76B684E41}" presName="img" presStyleLbl="fgImgPlace1"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t="-20000" b="-20000"/>
          </a:stretch>
        </a:blipFill>
      </dgm:spPr>
    </dgm:pt>
    <dgm:pt modelId="{78872586-18B1-48E1-8E76-2E7383EDCB97}" type="pres">
      <dgm:prSet presAssocID="{FB91D292-4235-4746-BC4F-39A76B684E41}" presName="text" presStyleLbl="node1" presStyleIdx="2" presStyleCnt="4">
        <dgm:presLayoutVars>
          <dgm:bulletEnabled val="1"/>
        </dgm:presLayoutVars>
      </dgm:prSet>
      <dgm:spPr/>
    </dgm:pt>
    <dgm:pt modelId="{CC088988-C38B-42D2-89C6-03406C50A5C2}" type="pres">
      <dgm:prSet presAssocID="{284874FD-08D4-447A-8DC7-F591AA7328B2}" presName="spacer" presStyleCnt="0"/>
      <dgm:spPr/>
    </dgm:pt>
    <dgm:pt modelId="{EC08C1E9-5226-4A51-B942-6F0ADDD5D7EC}" type="pres">
      <dgm:prSet presAssocID="{8C1C4301-41DF-4070-B2CD-7E03BBFF1888}" presName="comp" presStyleCnt="0"/>
      <dgm:spPr/>
    </dgm:pt>
    <dgm:pt modelId="{6F7AD3EB-117A-428B-9AD3-87128EBF73FD}" type="pres">
      <dgm:prSet presAssocID="{8C1C4301-41DF-4070-B2CD-7E03BBFF1888}" presName="box" presStyleLbl="node1" presStyleIdx="3" presStyleCnt="4" custLinFactNeighborX="0" custLinFactNeighborY="1675"/>
      <dgm:spPr/>
    </dgm:pt>
    <dgm:pt modelId="{06C4508C-96BA-46E1-9FAB-447EDA1778A6}" type="pres">
      <dgm:prSet presAssocID="{8C1C4301-41DF-4070-B2CD-7E03BBFF1888}" presName="img" presStyleLbl="fgImgPlace1"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dgm:spPr>
    </dgm:pt>
    <dgm:pt modelId="{3CC5ABCD-DFFC-4D86-BFF2-1503BEAB5928}" type="pres">
      <dgm:prSet presAssocID="{8C1C4301-41DF-4070-B2CD-7E03BBFF1888}" presName="text" presStyleLbl="node1" presStyleIdx="3" presStyleCnt="4">
        <dgm:presLayoutVars>
          <dgm:bulletEnabled val="1"/>
        </dgm:presLayoutVars>
      </dgm:prSet>
      <dgm:spPr/>
    </dgm:pt>
  </dgm:ptLst>
  <dgm:cxnLst>
    <dgm:cxn modelId="{963CEE05-459E-4F11-BB4D-E05F3AE4D1FA}" type="presOf" srcId="{922E8E5D-F364-4CD0-AF20-310243EC790A}" destId="{3CC5ABCD-DFFC-4D86-BFF2-1503BEAB5928}" srcOrd="1" destOrd="1" presId="urn:microsoft.com/office/officeart/2005/8/layout/vList4"/>
    <dgm:cxn modelId="{307AB70B-8507-48DB-82CF-C075936C34D7}" type="presOf" srcId="{AF0B1D6A-A00D-4377-BB05-446F3AC3F609}" destId="{BF488E70-8771-47E7-A8E8-0657D6EE4788}" srcOrd="0" destOrd="0" presId="urn:microsoft.com/office/officeart/2005/8/layout/vList4"/>
    <dgm:cxn modelId="{FF5FD11B-2C00-45FD-9727-C4E1CB4846B9}" srcId="{AF0B1D6A-A00D-4377-BB05-446F3AC3F609}" destId="{96E1BFD1-E259-474C-ABBE-E0EE33FD9258}" srcOrd="0" destOrd="0" parTransId="{6E2BA1CD-61DD-467C-8B50-CA69E11401C8}" sibTransId="{0D71C66B-4977-43A0-8C18-2A58F88BBB6F}"/>
    <dgm:cxn modelId="{69C3AD2D-10F6-4905-A09E-5048214EAE2B}" type="presOf" srcId="{FB91D292-4235-4746-BC4F-39A76B684E41}" destId="{55CD82F8-9579-476C-945E-D4E1AFC3CD41}" srcOrd="0" destOrd="0" presId="urn:microsoft.com/office/officeart/2005/8/layout/vList4"/>
    <dgm:cxn modelId="{85A79B3D-BF53-4B80-8B90-2B388E2D03A3}" type="presOf" srcId="{FB91D292-4235-4746-BC4F-39A76B684E41}" destId="{78872586-18B1-48E1-8E76-2E7383EDCB97}" srcOrd="1" destOrd="0" presId="urn:microsoft.com/office/officeart/2005/8/layout/vList4"/>
    <dgm:cxn modelId="{5AE12B60-42D0-433C-BE27-75895802A053}" type="presOf" srcId="{83F39055-6A83-4351-83C0-2AA6F8D9F2C6}" destId="{BFC84E09-DDE7-46E3-9FC4-E92E292E5217}" srcOrd="0" destOrd="0" presId="urn:microsoft.com/office/officeart/2005/8/layout/vList4"/>
    <dgm:cxn modelId="{7FA67861-7B31-4623-A3DF-BF425C55F01B}" type="presOf" srcId="{83F39055-6A83-4351-83C0-2AA6F8D9F2C6}" destId="{18A3E47C-7804-4EB1-8D4C-CDFDAF86E456}" srcOrd="1" destOrd="0" presId="urn:microsoft.com/office/officeart/2005/8/layout/vList4"/>
    <dgm:cxn modelId="{6B631446-D20D-4F85-8761-D3744658B4E9}" type="presOf" srcId="{EF185427-4D27-41A9-A974-209C2D600A07}" destId="{40F91C18-D655-4850-87F2-F46495DB3A4F}" srcOrd="0" destOrd="0" presId="urn:microsoft.com/office/officeart/2005/8/layout/vList4"/>
    <dgm:cxn modelId="{FA552667-9F11-4C51-8007-4D90BB0268D0}" type="presOf" srcId="{922E8E5D-F364-4CD0-AF20-310243EC790A}" destId="{6F7AD3EB-117A-428B-9AD3-87128EBF73FD}" srcOrd="0" destOrd="1" presId="urn:microsoft.com/office/officeart/2005/8/layout/vList4"/>
    <dgm:cxn modelId="{F1467E69-E509-4992-A80E-FD6F46924C1E}" srcId="{EF185427-4D27-41A9-A974-209C2D600A07}" destId="{83F39055-6A83-4351-83C0-2AA6F8D9F2C6}" srcOrd="0" destOrd="0" parTransId="{AA6B24FC-1B1A-4D34-9DD7-D864043929D9}" sibTransId="{3A1A11D1-D596-4221-BDB4-49E194852ED9}"/>
    <dgm:cxn modelId="{86F5DA4E-4886-4B1A-AE31-442A3D6A1BB7}" type="presOf" srcId="{6884A1EF-5EC1-40BD-A342-4C1DF1E6A3DD}" destId="{78872586-18B1-48E1-8E76-2E7383EDCB97}" srcOrd="1" destOrd="1" presId="urn:microsoft.com/office/officeart/2005/8/layout/vList4"/>
    <dgm:cxn modelId="{0F1B7D53-A0AF-47AE-ACAE-E02327BBDB8B}" srcId="{83F39055-6A83-4351-83C0-2AA6F8D9F2C6}" destId="{F56B2867-4308-4C65-A7CD-D0BEA14479F4}" srcOrd="0" destOrd="0" parTransId="{6E690A9F-DD50-454D-95F0-248B182C3AA8}" sibTransId="{20E9D43F-5ED9-4FDB-BE9E-2BFEA1D0930B}"/>
    <dgm:cxn modelId="{0D185578-BBEF-447D-9F58-02EFDB96EF40}" type="presOf" srcId="{6884A1EF-5EC1-40BD-A342-4C1DF1E6A3DD}" destId="{55CD82F8-9579-476C-945E-D4E1AFC3CD41}" srcOrd="0" destOrd="1" presId="urn:microsoft.com/office/officeart/2005/8/layout/vList4"/>
    <dgm:cxn modelId="{EA369282-599F-43E1-88BD-6A21FC91C148}" type="presOf" srcId="{F56B2867-4308-4C65-A7CD-D0BEA14479F4}" destId="{18A3E47C-7804-4EB1-8D4C-CDFDAF86E456}" srcOrd="1" destOrd="1" presId="urn:microsoft.com/office/officeart/2005/8/layout/vList4"/>
    <dgm:cxn modelId="{376AF284-1D84-40F0-A228-973B1ABA9D0C}" type="presOf" srcId="{8C1C4301-41DF-4070-B2CD-7E03BBFF1888}" destId="{3CC5ABCD-DFFC-4D86-BFF2-1503BEAB5928}" srcOrd="1" destOrd="0" presId="urn:microsoft.com/office/officeart/2005/8/layout/vList4"/>
    <dgm:cxn modelId="{9D7D09A4-231E-4E7D-81F8-C72864AE3048}" srcId="{EF185427-4D27-41A9-A974-209C2D600A07}" destId="{FB91D292-4235-4746-BC4F-39A76B684E41}" srcOrd="2" destOrd="0" parTransId="{3A3CF34A-9EA2-4E31-ACC2-D2A145409A6A}" sibTransId="{284874FD-08D4-447A-8DC7-F591AA7328B2}"/>
    <dgm:cxn modelId="{E622F3AC-54F5-4433-B6AC-FE5B25236090}" srcId="{EF185427-4D27-41A9-A974-209C2D600A07}" destId="{AF0B1D6A-A00D-4377-BB05-446F3AC3F609}" srcOrd="1" destOrd="0" parTransId="{569381C3-DC26-436F-B004-5F03984B2F2D}" sibTransId="{4DDCC3F5-F04E-4AE9-981A-444DC04AB016}"/>
    <dgm:cxn modelId="{337C25B0-0E07-42E1-9E89-00BF61E30EED}" type="presOf" srcId="{8C1C4301-41DF-4070-B2CD-7E03BBFF1888}" destId="{6F7AD3EB-117A-428B-9AD3-87128EBF73FD}" srcOrd="0" destOrd="0" presId="urn:microsoft.com/office/officeart/2005/8/layout/vList4"/>
    <dgm:cxn modelId="{BBFF1FBC-393E-473D-A4EB-4900378ECA01}" type="presOf" srcId="{AF0B1D6A-A00D-4377-BB05-446F3AC3F609}" destId="{68D3EE2A-3275-4371-AB5A-EC5797AB3D3B}" srcOrd="1" destOrd="0" presId="urn:microsoft.com/office/officeart/2005/8/layout/vList4"/>
    <dgm:cxn modelId="{EAD92CC1-A421-4E41-BE38-D6149861B7A6}" type="presOf" srcId="{F56B2867-4308-4C65-A7CD-D0BEA14479F4}" destId="{BFC84E09-DDE7-46E3-9FC4-E92E292E5217}" srcOrd="0" destOrd="1" presId="urn:microsoft.com/office/officeart/2005/8/layout/vList4"/>
    <dgm:cxn modelId="{BA9C6DCB-A539-4D30-96FD-0CCA80F061D6}" type="presOf" srcId="{96E1BFD1-E259-474C-ABBE-E0EE33FD9258}" destId="{68D3EE2A-3275-4371-AB5A-EC5797AB3D3B}" srcOrd="1" destOrd="1" presId="urn:microsoft.com/office/officeart/2005/8/layout/vList4"/>
    <dgm:cxn modelId="{383412CE-F5E4-407E-96BD-91A434209B08}" srcId="{FB91D292-4235-4746-BC4F-39A76B684E41}" destId="{6884A1EF-5EC1-40BD-A342-4C1DF1E6A3DD}" srcOrd="0" destOrd="0" parTransId="{EF4B9835-44F7-4C9F-A100-6830A7A59486}" sibTransId="{25E726FF-DE03-4EDD-A61D-38B7678870A6}"/>
    <dgm:cxn modelId="{6D3C34E3-E537-45EB-8760-2A85F2436B66}" type="presOf" srcId="{96E1BFD1-E259-474C-ABBE-E0EE33FD9258}" destId="{BF488E70-8771-47E7-A8E8-0657D6EE4788}" srcOrd="0" destOrd="1" presId="urn:microsoft.com/office/officeart/2005/8/layout/vList4"/>
    <dgm:cxn modelId="{C2AB1AE4-1E6A-439B-A7BC-41931C4A1009}" srcId="{EF185427-4D27-41A9-A974-209C2D600A07}" destId="{8C1C4301-41DF-4070-B2CD-7E03BBFF1888}" srcOrd="3" destOrd="0" parTransId="{21A18202-D145-4D6F-8B70-69FF63DBF894}" sibTransId="{E5F70E82-3FA9-4735-947C-7BC01C1B3803}"/>
    <dgm:cxn modelId="{725DAEF1-8502-422E-988F-59246BD013EF}" srcId="{8C1C4301-41DF-4070-B2CD-7E03BBFF1888}" destId="{922E8E5D-F364-4CD0-AF20-310243EC790A}" srcOrd="0" destOrd="0" parTransId="{2E765F22-46FD-4469-BC02-771E54DF4394}" sibTransId="{34BFA770-31CF-4235-AC79-EEAD03C0615F}"/>
    <dgm:cxn modelId="{D5E87C01-5353-4F3B-B2BA-9FECB93A8BAA}" type="presParOf" srcId="{40F91C18-D655-4850-87F2-F46495DB3A4F}" destId="{0E0EB68D-FAF7-491A-9335-C39BC06DDC67}" srcOrd="0" destOrd="0" presId="urn:microsoft.com/office/officeart/2005/8/layout/vList4"/>
    <dgm:cxn modelId="{108F7783-5B26-45EC-A28A-600D7EEDD723}" type="presParOf" srcId="{0E0EB68D-FAF7-491A-9335-C39BC06DDC67}" destId="{BFC84E09-DDE7-46E3-9FC4-E92E292E5217}" srcOrd="0" destOrd="0" presId="urn:microsoft.com/office/officeart/2005/8/layout/vList4"/>
    <dgm:cxn modelId="{27F85E6B-5154-4E3D-961C-873DFDA62BF2}" type="presParOf" srcId="{0E0EB68D-FAF7-491A-9335-C39BC06DDC67}" destId="{590D9F30-2640-4EBD-BB3C-144CFCF4F0FA}" srcOrd="1" destOrd="0" presId="urn:microsoft.com/office/officeart/2005/8/layout/vList4"/>
    <dgm:cxn modelId="{69DFEE86-692E-41A3-AE16-EDBCD26067B2}" type="presParOf" srcId="{0E0EB68D-FAF7-491A-9335-C39BC06DDC67}" destId="{18A3E47C-7804-4EB1-8D4C-CDFDAF86E456}" srcOrd="2" destOrd="0" presId="urn:microsoft.com/office/officeart/2005/8/layout/vList4"/>
    <dgm:cxn modelId="{C26BAC99-59DC-46DD-ABEF-D605F42168AC}" type="presParOf" srcId="{40F91C18-D655-4850-87F2-F46495DB3A4F}" destId="{37ACEEC8-2019-44A4-AE0E-96311149DCF2}" srcOrd="1" destOrd="0" presId="urn:microsoft.com/office/officeart/2005/8/layout/vList4"/>
    <dgm:cxn modelId="{CFD23402-4922-4558-B557-B832F232F408}" type="presParOf" srcId="{40F91C18-D655-4850-87F2-F46495DB3A4F}" destId="{E79BCA4E-3EBF-404A-97F4-27C63412E174}" srcOrd="2" destOrd="0" presId="urn:microsoft.com/office/officeart/2005/8/layout/vList4"/>
    <dgm:cxn modelId="{F1EBEE6F-DCF9-4240-B977-CEA8CC28E4EA}" type="presParOf" srcId="{E79BCA4E-3EBF-404A-97F4-27C63412E174}" destId="{BF488E70-8771-47E7-A8E8-0657D6EE4788}" srcOrd="0" destOrd="0" presId="urn:microsoft.com/office/officeart/2005/8/layout/vList4"/>
    <dgm:cxn modelId="{3A049C1F-A009-41D2-86E4-758A61A9FC9D}" type="presParOf" srcId="{E79BCA4E-3EBF-404A-97F4-27C63412E174}" destId="{D6A34497-793D-484C-B97F-C1826EB6728D}" srcOrd="1" destOrd="0" presId="urn:microsoft.com/office/officeart/2005/8/layout/vList4"/>
    <dgm:cxn modelId="{2FBE1E8F-713A-46AA-89E6-DA1486ECDC7F}" type="presParOf" srcId="{E79BCA4E-3EBF-404A-97F4-27C63412E174}" destId="{68D3EE2A-3275-4371-AB5A-EC5797AB3D3B}" srcOrd="2" destOrd="0" presId="urn:microsoft.com/office/officeart/2005/8/layout/vList4"/>
    <dgm:cxn modelId="{E1734E1E-B8A3-42FC-A540-97E7B84C4073}" type="presParOf" srcId="{40F91C18-D655-4850-87F2-F46495DB3A4F}" destId="{00079005-B27E-44A4-9AAB-4EEFAD0E1F9B}" srcOrd="3" destOrd="0" presId="urn:microsoft.com/office/officeart/2005/8/layout/vList4"/>
    <dgm:cxn modelId="{916BD149-C517-4F0B-81B1-9DBA206D5395}" type="presParOf" srcId="{40F91C18-D655-4850-87F2-F46495DB3A4F}" destId="{3285CB75-76FB-41A9-9E5A-FB1C78584532}" srcOrd="4" destOrd="0" presId="urn:microsoft.com/office/officeart/2005/8/layout/vList4"/>
    <dgm:cxn modelId="{771996A8-190C-46DE-9E74-CB3914CD34A6}" type="presParOf" srcId="{3285CB75-76FB-41A9-9E5A-FB1C78584532}" destId="{55CD82F8-9579-476C-945E-D4E1AFC3CD41}" srcOrd="0" destOrd="0" presId="urn:microsoft.com/office/officeart/2005/8/layout/vList4"/>
    <dgm:cxn modelId="{4059B7D9-CC7D-457D-B42A-A0D3E0DE0565}" type="presParOf" srcId="{3285CB75-76FB-41A9-9E5A-FB1C78584532}" destId="{93292FC8-4347-4073-8EAD-1FA17808A272}" srcOrd="1" destOrd="0" presId="urn:microsoft.com/office/officeart/2005/8/layout/vList4"/>
    <dgm:cxn modelId="{A0E40CE6-1674-43B1-A36B-CD2BEAF8BD41}" type="presParOf" srcId="{3285CB75-76FB-41A9-9E5A-FB1C78584532}" destId="{78872586-18B1-48E1-8E76-2E7383EDCB97}" srcOrd="2" destOrd="0" presId="urn:microsoft.com/office/officeart/2005/8/layout/vList4"/>
    <dgm:cxn modelId="{452EE24F-B88A-4929-BC8E-1974E7A965EC}" type="presParOf" srcId="{40F91C18-D655-4850-87F2-F46495DB3A4F}" destId="{CC088988-C38B-42D2-89C6-03406C50A5C2}" srcOrd="5" destOrd="0" presId="urn:microsoft.com/office/officeart/2005/8/layout/vList4"/>
    <dgm:cxn modelId="{2040F0C8-931E-4323-AD5C-9585DC3DB866}" type="presParOf" srcId="{40F91C18-D655-4850-87F2-F46495DB3A4F}" destId="{EC08C1E9-5226-4A51-B942-6F0ADDD5D7EC}" srcOrd="6" destOrd="0" presId="urn:microsoft.com/office/officeart/2005/8/layout/vList4"/>
    <dgm:cxn modelId="{7A578071-48F7-40C4-AC8B-1FACF2322A9F}" type="presParOf" srcId="{EC08C1E9-5226-4A51-B942-6F0ADDD5D7EC}" destId="{6F7AD3EB-117A-428B-9AD3-87128EBF73FD}" srcOrd="0" destOrd="0" presId="urn:microsoft.com/office/officeart/2005/8/layout/vList4"/>
    <dgm:cxn modelId="{8A253E2C-9CBD-4752-8D7B-0EF799210885}" type="presParOf" srcId="{EC08C1E9-5226-4A51-B942-6F0ADDD5D7EC}" destId="{06C4508C-96BA-46E1-9FAB-447EDA1778A6}" srcOrd="1" destOrd="0" presId="urn:microsoft.com/office/officeart/2005/8/layout/vList4"/>
    <dgm:cxn modelId="{A92FAB77-A5D4-4780-B6E9-311F1FF0863F}" type="presParOf" srcId="{EC08C1E9-5226-4A51-B942-6F0ADDD5D7EC}" destId="{3CC5ABCD-DFFC-4D86-BFF2-1503BEAB592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4E09-DDE7-46E3-9FC4-E92E292E5217}">
      <dsp:nvSpPr>
        <dsp:cNvPr id="0" name=""/>
        <dsp:cNvSpPr/>
      </dsp:nvSpPr>
      <dsp:spPr>
        <a:xfrm>
          <a:off x="0" y="0"/>
          <a:ext cx="7304203" cy="132142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ESP32</a:t>
          </a:r>
        </a:p>
        <a:p>
          <a:pPr marL="114300" lvl="1" indent="-114300" algn="l" defTabSz="666750">
            <a:lnSpc>
              <a:spcPct val="90000"/>
            </a:lnSpc>
            <a:spcBef>
              <a:spcPct val="0"/>
            </a:spcBef>
            <a:spcAft>
              <a:spcPct val="15000"/>
            </a:spcAft>
            <a:buChar char="•"/>
          </a:pPr>
          <a:r>
            <a:rPr lang="en-US" sz="1500" b="0" i="0" kern="1200" dirty="0"/>
            <a:t>feature-rich MCU with integrated Wi-Fi and</a:t>
          </a:r>
          <a:br>
            <a:rPr lang="en-US" sz="1500" kern="1200" dirty="0"/>
          </a:br>
          <a:r>
            <a:rPr lang="en-US" sz="1500" b="0" i="0" kern="1200" dirty="0"/>
            <a:t>Bluetooth connectivity for a wide-range</a:t>
          </a:r>
          <a:br>
            <a:rPr lang="en-US" sz="1500" kern="1200" dirty="0"/>
          </a:br>
          <a:r>
            <a:rPr lang="en-US" sz="1500" b="0" i="0" kern="1200" dirty="0"/>
            <a:t>of applications</a:t>
          </a:r>
          <a:endParaRPr lang="en-US" sz="1500" kern="1200" dirty="0"/>
        </a:p>
      </dsp:txBody>
      <dsp:txXfrm>
        <a:off x="1592982" y="0"/>
        <a:ext cx="5711220" cy="1321421"/>
      </dsp:txXfrm>
    </dsp:sp>
    <dsp:sp modelId="{590D9F30-2640-4EBD-BB3C-144CFCF4F0FA}">
      <dsp:nvSpPr>
        <dsp:cNvPr id="0" name=""/>
        <dsp:cNvSpPr/>
      </dsp:nvSpPr>
      <dsp:spPr>
        <a:xfrm>
          <a:off x="132142" y="132142"/>
          <a:ext cx="1460840" cy="1057137"/>
        </a:xfrm>
        <a:prstGeom prst="roundRect">
          <a:avLst>
            <a:gd name="adj" fmla="val 10000"/>
          </a:avLst>
        </a:prstGeom>
        <a:blipFill>
          <a:blip xmlns:r="http://schemas.openxmlformats.org/officeDocument/2006/relationships" r:embed="rId1"/>
          <a:srcRect/>
          <a:stretch>
            <a:fillRect t="-27000" b="-27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488E70-8771-47E7-A8E8-0657D6EE4788}">
      <dsp:nvSpPr>
        <dsp:cNvPr id="0" name=""/>
        <dsp:cNvSpPr/>
      </dsp:nvSpPr>
      <dsp:spPr>
        <a:xfrm>
          <a:off x="0" y="1453564"/>
          <a:ext cx="7304203" cy="1321421"/>
        </a:xfrm>
        <a:prstGeom prst="roundRect">
          <a:avLst>
            <a:gd name="adj" fmla="val 10000"/>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MQ2</a:t>
          </a:r>
        </a:p>
        <a:p>
          <a:pPr marL="114300" lvl="1" indent="-114300" algn="l" defTabSz="666750">
            <a:lnSpc>
              <a:spcPct val="90000"/>
            </a:lnSpc>
            <a:spcBef>
              <a:spcPct val="0"/>
            </a:spcBef>
            <a:spcAft>
              <a:spcPct val="15000"/>
            </a:spcAft>
            <a:buChar char="•"/>
          </a:pPr>
          <a:r>
            <a:rPr lang="en-US" sz="1500" b="0" i="0" kern="1200" dirty="0"/>
            <a:t>This is a robust Gas sensor suitable for sensing  Smoke, Methane and Carbon Monoxide concentrations in the air.</a:t>
          </a:r>
          <a:endParaRPr lang="en-US" sz="1500" kern="1200" dirty="0"/>
        </a:p>
      </dsp:txBody>
      <dsp:txXfrm>
        <a:off x="1592982" y="1453564"/>
        <a:ext cx="5711220" cy="1321421"/>
      </dsp:txXfrm>
    </dsp:sp>
    <dsp:sp modelId="{D6A34497-793D-484C-B97F-C1826EB6728D}">
      <dsp:nvSpPr>
        <dsp:cNvPr id="0" name=""/>
        <dsp:cNvSpPr/>
      </dsp:nvSpPr>
      <dsp:spPr>
        <a:xfrm>
          <a:off x="132142" y="1585706"/>
          <a:ext cx="1460840" cy="1057137"/>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CD82F8-9579-476C-945E-D4E1AFC3CD41}">
      <dsp:nvSpPr>
        <dsp:cNvPr id="0" name=""/>
        <dsp:cNvSpPr/>
      </dsp:nvSpPr>
      <dsp:spPr>
        <a:xfrm>
          <a:off x="0" y="2907128"/>
          <a:ext cx="7304203" cy="132142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MQ135</a:t>
          </a:r>
        </a:p>
        <a:p>
          <a:pPr marL="114300" lvl="1" indent="-114300" algn="l" defTabSz="666750">
            <a:lnSpc>
              <a:spcPct val="90000"/>
            </a:lnSpc>
            <a:spcBef>
              <a:spcPct val="0"/>
            </a:spcBef>
            <a:spcAft>
              <a:spcPct val="15000"/>
            </a:spcAft>
            <a:buChar char="•"/>
          </a:pPr>
          <a:r>
            <a:rPr lang="en-US" sz="1500" kern="1200" dirty="0"/>
            <a:t>Gas sensor for monitoring air quality</a:t>
          </a:r>
        </a:p>
      </dsp:txBody>
      <dsp:txXfrm>
        <a:off x="1592982" y="2907128"/>
        <a:ext cx="5711220" cy="1321421"/>
      </dsp:txXfrm>
    </dsp:sp>
    <dsp:sp modelId="{93292FC8-4347-4073-8EAD-1FA17808A272}">
      <dsp:nvSpPr>
        <dsp:cNvPr id="0" name=""/>
        <dsp:cNvSpPr/>
      </dsp:nvSpPr>
      <dsp:spPr>
        <a:xfrm>
          <a:off x="132142" y="3039270"/>
          <a:ext cx="1460840" cy="1057137"/>
        </a:xfrm>
        <a:prstGeom prst="roundRect">
          <a:avLst>
            <a:gd name="adj" fmla="val 10000"/>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t="-5000" b="-5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4E09-DDE7-46E3-9FC4-E92E292E5217}">
      <dsp:nvSpPr>
        <dsp:cNvPr id="0" name=""/>
        <dsp:cNvSpPr/>
      </dsp:nvSpPr>
      <dsp:spPr>
        <a:xfrm>
          <a:off x="0" y="0"/>
          <a:ext cx="7304203" cy="132142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DHT11</a:t>
          </a:r>
        </a:p>
        <a:p>
          <a:pPr marL="114300" lvl="1" indent="-114300" algn="l" defTabSz="666750">
            <a:lnSpc>
              <a:spcPct val="90000"/>
            </a:lnSpc>
            <a:spcBef>
              <a:spcPct val="0"/>
            </a:spcBef>
            <a:spcAft>
              <a:spcPct val="15000"/>
            </a:spcAft>
            <a:buChar char="•"/>
          </a:pPr>
          <a:r>
            <a:rPr lang="en-US" sz="1500" b="0" i="0" kern="1200" dirty="0"/>
            <a:t>Temperature and humidity sensor that comes with a dedicated NTC to measure temperature and an 8-bit microcontroller to output the values of temperature and humidity as serial data.</a:t>
          </a:r>
          <a:endParaRPr lang="en-US" sz="1500" kern="1200" dirty="0"/>
        </a:p>
      </dsp:txBody>
      <dsp:txXfrm>
        <a:off x="1592982" y="0"/>
        <a:ext cx="5711220" cy="1321421"/>
      </dsp:txXfrm>
    </dsp:sp>
    <dsp:sp modelId="{590D9F30-2640-4EBD-BB3C-144CFCF4F0FA}">
      <dsp:nvSpPr>
        <dsp:cNvPr id="0" name=""/>
        <dsp:cNvSpPr/>
      </dsp:nvSpPr>
      <dsp:spPr>
        <a:xfrm>
          <a:off x="132142" y="132142"/>
          <a:ext cx="1460840" cy="1057137"/>
        </a:xfrm>
        <a:prstGeom prst="roundRect">
          <a:avLst>
            <a:gd name="adj" fmla="val 10000"/>
          </a:avLst>
        </a:prstGeom>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t="-19000" b="-1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488E70-8771-47E7-A8E8-0657D6EE4788}">
      <dsp:nvSpPr>
        <dsp:cNvPr id="0" name=""/>
        <dsp:cNvSpPr/>
      </dsp:nvSpPr>
      <dsp:spPr>
        <a:xfrm>
          <a:off x="0" y="1453564"/>
          <a:ext cx="7304203" cy="1321421"/>
        </a:xfrm>
        <a:prstGeom prst="roundRect">
          <a:avLst>
            <a:gd name="adj" fmla="val 10000"/>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FLAME SENSOR</a:t>
          </a:r>
        </a:p>
        <a:p>
          <a:pPr marL="114300" lvl="1" indent="-114300" algn="l" defTabSz="666750">
            <a:lnSpc>
              <a:spcPct val="90000"/>
            </a:lnSpc>
            <a:spcBef>
              <a:spcPct val="0"/>
            </a:spcBef>
            <a:spcAft>
              <a:spcPct val="15000"/>
            </a:spcAft>
            <a:buChar char="•"/>
          </a:pPr>
          <a:r>
            <a:rPr lang="en-US" sz="1500" b="0" i="0" kern="1200" dirty="0"/>
            <a:t>This sensor detects flame otherwise wavelength within the range of 760 nm – 1100 nm from the light source.</a:t>
          </a:r>
          <a:endParaRPr lang="en-US" sz="1500" kern="1200" dirty="0"/>
        </a:p>
      </dsp:txBody>
      <dsp:txXfrm>
        <a:off x="1592982" y="1453564"/>
        <a:ext cx="5711220" cy="1321421"/>
      </dsp:txXfrm>
    </dsp:sp>
    <dsp:sp modelId="{D6A34497-793D-484C-B97F-C1826EB6728D}">
      <dsp:nvSpPr>
        <dsp:cNvPr id="0" name=""/>
        <dsp:cNvSpPr/>
      </dsp:nvSpPr>
      <dsp:spPr>
        <a:xfrm>
          <a:off x="132142" y="1585706"/>
          <a:ext cx="1460840" cy="1057137"/>
        </a:xfrm>
        <a:prstGeom prst="roundRect">
          <a:avLst>
            <a:gd name="adj" fmla="val 10000"/>
          </a:avLst>
        </a:prstGeom>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t="-19000" b="-1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CD82F8-9579-476C-945E-D4E1AFC3CD41}">
      <dsp:nvSpPr>
        <dsp:cNvPr id="0" name=""/>
        <dsp:cNvSpPr/>
      </dsp:nvSpPr>
      <dsp:spPr>
        <a:xfrm>
          <a:off x="0" y="2907128"/>
          <a:ext cx="7304203" cy="132142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GSM MODULE SIM 900A</a:t>
          </a:r>
        </a:p>
        <a:p>
          <a:pPr marL="114300" lvl="1" indent="-114300" algn="l" defTabSz="666750">
            <a:lnSpc>
              <a:spcPct val="90000"/>
            </a:lnSpc>
            <a:spcBef>
              <a:spcPct val="0"/>
            </a:spcBef>
            <a:spcAft>
              <a:spcPct val="15000"/>
            </a:spcAft>
            <a:buChar char="•"/>
          </a:pPr>
          <a:r>
            <a:rPr lang="en-US" sz="1500" b="0" i="0" kern="1200" dirty="0"/>
            <a:t>The module offers GPRS/GSM technology for communication with the uses of a mobile sim. It uses a 900 and 1800MHz frequency band and allows users to receive/send mobile calls and SMS.</a:t>
          </a:r>
          <a:endParaRPr lang="en-US" sz="1500" kern="1200" dirty="0"/>
        </a:p>
      </dsp:txBody>
      <dsp:txXfrm>
        <a:off x="1592982" y="2907128"/>
        <a:ext cx="5711220" cy="1321421"/>
      </dsp:txXfrm>
    </dsp:sp>
    <dsp:sp modelId="{93292FC8-4347-4073-8EAD-1FA17808A272}">
      <dsp:nvSpPr>
        <dsp:cNvPr id="0" name=""/>
        <dsp:cNvSpPr/>
      </dsp:nvSpPr>
      <dsp:spPr>
        <a:xfrm>
          <a:off x="132142" y="3039270"/>
          <a:ext cx="1460840" cy="1057137"/>
        </a:xfrm>
        <a:prstGeom prst="roundRect">
          <a:avLst>
            <a:gd name="adj" fmla="val 10000"/>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t="-19000" b="-1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4E09-DDE7-46E3-9FC4-E92E292E5217}">
      <dsp:nvSpPr>
        <dsp:cNvPr id="0" name=""/>
        <dsp:cNvSpPr/>
      </dsp:nvSpPr>
      <dsp:spPr>
        <a:xfrm>
          <a:off x="0" y="0"/>
          <a:ext cx="7304203" cy="98280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755650">
            <a:lnSpc>
              <a:spcPct val="90000"/>
            </a:lnSpc>
            <a:spcBef>
              <a:spcPct val="0"/>
            </a:spcBef>
            <a:spcAft>
              <a:spcPct val="35000"/>
            </a:spcAft>
            <a:buNone/>
          </a:pPr>
          <a:r>
            <a:rPr lang="en-US" sz="1700" kern="1200" dirty="0"/>
            <a:t>WATER PUMP</a:t>
          </a:r>
        </a:p>
        <a:p>
          <a:pPr marL="114300" lvl="1" indent="-114300" algn="l" defTabSz="622300">
            <a:lnSpc>
              <a:spcPct val="90000"/>
            </a:lnSpc>
            <a:spcBef>
              <a:spcPct val="0"/>
            </a:spcBef>
            <a:spcAft>
              <a:spcPct val="15000"/>
            </a:spcAft>
            <a:buChar char="•"/>
          </a:pPr>
          <a:r>
            <a:rPr lang="en-US" sz="1400" b="0" i="0" kern="1200" dirty="0"/>
            <a:t> Just connect tube pipe to the motor outlet, submerge it in water and power it to pump water</a:t>
          </a:r>
          <a:endParaRPr lang="en-US" sz="1400" kern="1200" dirty="0"/>
        </a:p>
      </dsp:txBody>
      <dsp:txXfrm>
        <a:off x="1559121" y="0"/>
        <a:ext cx="5745081" cy="982807"/>
      </dsp:txXfrm>
    </dsp:sp>
    <dsp:sp modelId="{590D9F30-2640-4EBD-BB3C-144CFCF4F0FA}">
      <dsp:nvSpPr>
        <dsp:cNvPr id="0" name=""/>
        <dsp:cNvSpPr/>
      </dsp:nvSpPr>
      <dsp:spPr>
        <a:xfrm>
          <a:off x="98280" y="98280"/>
          <a:ext cx="1460840" cy="786246"/>
        </a:xfrm>
        <a:prstGeom prst="roundRect">
          <a:avLst>
            <a:gd name="adj" fmla="val 10000"/>
          </a:avLst>
        </a:prstGeom>
        <a:blipFill rotWithShape="1">
          <a:blip xmlns:r="http://schemas.openxmlformats.org/officeDocument/2006/relationships" r:embed="rId1"/>
          <a:srcRect/>
          <a:stretch>
            <a:fillRect t="-19000" b="-1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488E70-8771-47E7-A8E8-0657D6EE4788}">
      <dsp:nvSpPr>
        <dsp:cNvPr id="0" name=""/>
        <dsp:cNvSpPr/>
      </dsp:nvSpPr>
      <dsp:spPr>
        <a:xfrm>
          <a:off x="0" y="1081088"/>
          <a:ext cx="7304203" cy="982807"/>
        </a:xfrm>
        <a:prstGeom prst="roundRect">
          <a:avLst>
            <a:gd name="adj" fmla="val 10000"/>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755650">
            <a:lnSpc>
              <a:spcPct val="90000"/>
            </a:lnSpc>
            <a:spcBef>
              <a:spcPct val="0"/>
            </a:spcBef>
            <a:spcAft>
              <a:spcPct val="35000"/>
            </a:spcAft>
            <a:buNone/>
          </a:pPr>
          <a:r>
            <a:rPr lang="en-US" sz="1700" kern="1200" dirty="0"/>
            <a:t>BUZZER</a:t>
          </a:r>
        </a:p>
        <a:p>
          <a:pPr marL="114300" lvl="1" indent="-114300" algn="l" defTabSz="622300">
            <a:lnSpc>
              <a:spcPct val="90000"/>
            </a:lnSpc>
            <a:spcBef>
              <a:spcPct val="0"/>
            </a:spcBef>
            <a:spcAft>
              <a:spcPct val="15000"/>
            </a:spcAft>
            <a:buChar char="•"/>
          </a:pPr>
          <a:r>
            <a:rPr lang="en-US" sz="1400" kern="1200" dirty="0"/>
            <a:t>Sends an alarm when flame is sensed</a:t>
          </a:r>
        </a:p>
      </dsp:txBody>
      <dsp:txXfrm>
        <a:off x="1559121" y="1081088"/>
        <a:ext cx="5745081" cy="982807"/>
      </dsp:txXfrm>
    </dsp:sp>
    <dsp:sp modelId="{D6A34497-793D-484C-B97F-C1826EB6728D}">
      <dsp:nvSpPr>
        <dsp:cNvPr id="0" name=""/>
        <dsp:cNvSpPr/>
      </dsp:nvSpPr>
      <dsp:spPr>
        <a:xfrm>
          <a:off x="98280" y="1172292"/>
          <a:ext cx="1460840" cy="786246"/>
        </a:xfrm>
        <a:prstGeom prst="roundRect">
          <a:avLst>
            <a:gd name="adj" fmla="val 10000"/>
          </a:avLst>
        </a:prstGeom>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t="-43000" b="-43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CD82F8-9579-476C-945E-D4E1AFC3CD41}">
      <dsp:nvSpPr>
        <dsp:cNvPr id="0" name=""/>
        <dsp:cNvSpPr/>
      </dsp:nvSpPr>
      <dsp:spPr>
        <a:xfrm>
          <a:off x="0" y="2162176"/>
          <a:ext cx="7304203" cy="98280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EXHAUST FAN</a:t>
          </a:r>
        </a:p>
        <a:p>
          <a:pPr marL="114300" lvl="1" indent="-114300" algn="l" defTabSz="666750">
            <a:lnSpc>
              <a:spcPct val="90000"/>
            </a:lnSpc>
            <a:spcBef>
              <a:spcPct val="0"/>
            </a:spcBef>
            <a:spcAft>
              <a:spcPct val="15000"/>
            </a:spcAft>
            <a:buChar char="•"/>
          </a:pPr>
          <a:r>
            <a:rPr lang="en-US" sz="1500" kern="1200" dirty="0"/>
            <a:t>To drive away the gas when gas sensor detects gas concentration above a threshold ppm</a:t>
          </a:r>
        </a:p>
      </dsp:txBody>
      <dsp:txXfrm>
        <a:off x="1559121" y="2162176"/>
        <a:ext cx="5745081" cy="982807"/>
      </dsp:txXfrm>
    </dsp:sp>
    <dsp:sp modelId="{93292FC8-4347-4073-8EAD-1FA17808A272}">
      <dsp:nvSpPr>
        <dsp:cNvPr id="0" name=""/>
        <dsp:cNvSpPr/>
      </dsp:nvSpPr>
      <dsp:spPr>
        <a:xfrm>
          <a:off x="98280" y="2260457"/>
          <a:ext cx="1460840" cy="786246"/>
        </a:xfrm>
        <a:prstGeom prst="roundRect">
          <a:avLst>
            <a:gd name="adj" fmla="val 10000"/>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t="-20000" b="-20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7AD3EB-117A-428B-9AD3-87128EBF73FD}">
      <dsp:nvSpPr>
        <dsp:cNvPr id="0" name=""/>
        <dsp:cNvSpPr/>
      </dsp:nvSpPr>
      <dsp:spPr>
        <a:xfrm>
          <a:off x="0" y="3245742"/>
          <a:ext cx="7304203" cy="98280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LCD Display</a:t>
          </a:r>
        </a:p>
        <a:p>
          <a:pPr marL="0" lvl="0" indent="0" algn="l" defTabSz="755650">
            <a:lnSpc>
              <a:spcPct val="90000"/>
            </a:lnSpc>
            <a:spcBef>
              <a:spcPct val="0"/>
            </a:spcBef>
            <a:spcAft>
              <a:spcPct val="35000"/>
            </a:spcAft>
            <a:buNone/>
          </a:pPr>
          <a:r>
            <a:rPr lang="en-US" sz="1400" kern="1200" dirty="0"/>
            <a:t>Displays sensor data</a:t>
          </a:r>
        </a:p>
        <a:p>
          <a:pPr marL="0" lvl="0" indent="0" algn="l" defTabSz="755650">
            <a:lnSpc>
              <a:spcPct val="90000"/>
            </a:lnSpc>
            <a:spcBef>
              <a:spcPct val="0"/>
            </a:spcBef>
            <a:spcAft>
              <a:spcPct val="35000"/>
            </a:spcAft>
            <a:buNone/>
          </a:pPr>
          <a:endParaRPr lang="en-US" sz="1400" kern="1200" dirty="0"/>
        </a:p>
        <a:p>
          <a:pPr marL="114300" lvl="1" indent="-114300" algn="l" defTabSz="577850">
            <a:lnSpc>
              <a:spcPct val="90000"/>
            </a:lnSpc>
            <a:spcBef>
              <a:spcPct val="0"/>
            </a:spcBef>
            <a:spcAft>
              <a:spcPct val="15000"/>
            </a:spcAft>
            <a:buChar char="•"/>
          </a:pPr>
          <a:endParaRPr lang="en-US" sz="1300" kern="1200" dirty="0"/>
        </a:p>
      </dsp:txBody>
      <dsp:txXfrm>
        <a:off x="1559121" y="3245742"/>
        <a:ext cx="5745081" cy="982807"/>
      </dsp:txXfrm>
    </dsp:sp>
    <dsp:sp modelId="{06C4508C-96BA-46E1-9FAB-447EDA1778A6}">
      <dsp:nvSpPr>
        <dsp:cNvPr id="0" name=""/>
        <dsp:cNvSpPr/>
      </dsp:nvSpPr>
      <dsp:spPr>
        <a:xfrm>
          <a:off x="98280" y="3341545"/>
          <a:ext cx="1460840" cy="786246"/>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A5F0E7-77BC-7F93-2B3C-8174B999E3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4CD4575-EF7C-FED9-D159-56449DB16E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880279-799F-48D9-9E39-20BFEB34891B}" type="datetimeFigureOut">
              <a:rPr lang="en-US" smtClean="0"/>
              <a:t>01-Sep-24</a:t>
            </a:fld>
            <a:endParaRPr lang="en-US"/>
          </a:p>
        </p:txBody>
      </p:sp>
      <p:sp>
        <p:nvSpPr>
          <p:cNvPr id="4" name="Footer Placeholder 3">
            <a:extLst>
              <a:ext uri="{FF2B5EF4-FFF2-40B4-BE49-F238E27FC236}">
                <a16:creationId xmlns:a16="http://schemas.microsoft.com/office/drawing/2014/main" id="{DA5F838F-7BC6-60B3-9593-0A3B136732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EA1CDB8-798B-88A0-1344-5EC91BDEE9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6B6D83-0214-47EB-A4E9-6310046B258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7B1FB4-951B-3379-F4A9-C445C46A52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868D18-9FD0-40C0-EDAB-6C579F55EAB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15E69C-E568-45E8-B100-44C06AB6B2D1}" type="datetimeFigureOut">
              <a:rPr lang="en-US" smtClean="0"/>
              <a:t>01-Sep-24</a:t>
            </a:fld>
            <a:endParaRPr lang="en-US"/>
          </a:p>
        </p:txBody>
      </p:sp>
      <p:sp>
        <p:nvSpPr>
          <p:cNvPr id="4" name="Slide Image Placeholder 3">
            <a:extLst>
              <a:ext uri="{FF2B5EF4-FFF2-40B4-BE49-F238E27FC236}">
                <a16:creationId xmlns:a16="http://schemas.microsoft.com/office/drawing/2014/main" id="{EB60CF78-3F46-CC51-9E5C-253E7BF0E71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871A7E57-41B2-7440-4460-3E1E086546B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74DF862-00A9-0962-BF58-090DB617E7E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8C0071FA-D195-7EBB-CE3C-26D7F8DB845E}"/>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B3861-FE99-4808-9035-2DA1D30552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dirty="0">
                <a:latin typeface="Arial" panose="020B0604020202020204" pitchFamily="34" charset="0"/>
                <a:cs typeface="Arial" panose="020B0604020202020204" pitchFamily="34" charset="0"/>
              </a:rPr>
              <a:t>EEE 416 – Microprocessor and Embedded Systems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2</a:t>
            </a:r>
            <a:r>
              <a:rPr lang="en-BD" sz="2800" dirty="0">
                <a:latin typeface="Arial" panose="020B0604020202020204" pitchFamily="34" charset="0"/>
                <a:cs typeface="Arial" panose="020B0604020202020204" pitchFamily="34" charset="0"/>
              </a:rPr>
              <a:t> Level-4 Term-I Section A</a:t>
            </a:r>
          </a:p>
          <a:p>
            <a:pPr algn="ctr"/>
            <a:r>
              <a:rPr lang="en-BD"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a:t>EEE 416 (2022) – Final Project Group A.XY</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a:t>EEE 416 (2022) – Final Project Group A.XY</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dirty="0"/>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dirty="0"/>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416 (2022) – Final Project Group A.XY</a:t>
            </a:r>
            <a:endParaRPr lang="en-BD"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dirty="0"/>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hingspeak.com/" TargetMode="External"/><Relationship Id="rId2" Type="http://schemas.openxmlformats.org/officeDocument/2006/relationships/hyperlink" Target="https://www.engineersgarage.com/pcb-layout-design-with-proteus/#:~:text=Proteus%20has%20the%20integrated%20ARES,with%20list%20of%20component%20packages" TargetMode="External"/><Relationship Id="rId1" Type="http://schemas.openxmlformats.org/officeDocument/2006/relationships/slideLayout" Target="../slideLayouts/slideLayout2.xml"/><Relationship Id="rId6" Type="http://schemas.openxmlformats.org/officeDocument/2006/relationships/hyperlink" Target="https://www.snapeda.com/home/" TargetMode="External"/><Relationship Id="rId5" Type="http://schemas.openxmlformats.org/officeDocument/2006/relationships/hyperlink" Target="https://www.youtube.com/watch?v=nUcrrCJd1sY" TargetMode="External"/><Relationship Id="rId4" Type="http://schemas.openxmlformats.org/officeDocument/2006/relationships/hyperlink" Target="https://www.youtube.com/watch?v=3tXRNusJhg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able, worktable, desk&#10;&#10;Description automatically generated">
            <a:extLst>
              <a:ext uri="{FF2B5EF4-FFF2-40B4-BE49-F238E27FC236}">
                <a16:creationId xmlns:a16="http://schemas.microsoft.com/office/drawing/2014/main" id="{6A1953AD-0742-90DC-9970-1E35DB7102F0}"/>
              </a:ext>
            </a:extLst>
          </p:cNvPr>
          <p:cNvPicPr>
            <a:picLocks noChangeAspect="1"/>
          </p:cNvPicPr>
          <p:nvPr/>
        </p:nvPicPr>
        <p:blipFill>
          <a:blip r:embed="rId2">
            <a:alphaModFix amt="50000"/>
          </a:blip>
          <a:stretch>
            <a:fillRect/>
          </a:stretch>
        </p:blipFill>
        <p:spPr>
          <a:xfrm>
            <a:off x="0" y="1539550"/>
            <a:ext cx="12192000" cy="4422711"/>
          </a:xfrm>
          <a:prstGeom prst="rect">
            <a:avLst/>
          </a:prstGeom>
        </p:spPr>
      </p:pic>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771940" y="1775977"/>
            <a:ext cx="9068586" cy="1580405"/>
          </a:xfrm>
        </p:spPr>
        <p:txBody>
          <a:bodyPr/>
          <a:lstStyle/>
          <a:p>
            <a:r>
              <a:rPr lang="en-US" sz="4000" cap="none" dirty="0">
                <a:latin typeface="Arial Black" panose="020B0A04020102020204" pitchFamily="34" charset="0"/>
              </a:rPr>
              <a:t>Gas Leak Detection and Explosion Prevention with Air Quality Monitoring System</a:t>
            </a:r>
            <a:endParaRPr lang="en-BD" sz="4000" cap="none" dirty="0">
              <a:latin typeface="Arial Black" panose="020B0A04020102020204" pitchFamily="34" charset="0"/>
            </a:endParaRPr>
          </a:p>
        </p:txBody>
      </p:sp>
      <p:sp>
        <p:nvSpPr>
          <p:cNvPr id="3" name="Subtitle 2">
            <a:extLst>
              <a:ext uri="{FF2B5EF4-FFF2-40B4-BE49-F238E27FC236}">
                <a16:creationId xmlns:a16="http://schemas.microsoft.com/office/drawing/2014/main" id="{17F0DBAF-7D79-1641-9F57-35E40E2F3CCD}"/>
              </a:ext>
            </a:extLst>
          </p:cNvPr>
          <p:cNvSpPr>
            <a:spLocks noGrp="1"/>
          </p:cNvSpPr>
          <p:nvPr>
            <p:ph type="subTitle" idx="1"/>
          </p:nvPr>
        </p:nvSpPr>
        <p:spPr>
          <a:xfrm>
            <a:off x="593615" y="5226265"/>
            <a:ext cx="2350475" cy="885432"/>
          </a:xfrm>
        </p:spPr>
        <p:txBody>
          <a:bodyPr>
            <a:normAutofit/>
          </a:bodyPr>
          <a:lstStyle/>
          <a:p>
            <a:r>
              <a:rPr lang="en-US" sz="1800" dirty="0" err="1">
                <a:latin typeface="Times New Roman" panose="02020603050405020304" pitchFamily="18" charset="0"/>
                <a:cs typeface="Times New Roman" panose="02020603050405020304" pitchFamily="18" charset="0"/>
              </a:rPr>
              <a:t>Sanath</a:t>
            </a:r>
            <a:r>
              <a:rPr lang="en-US" sz="1800" dirty="0">
                <a:latin typeface="Times New Roman" panose="02020603050405020304" pitchFamily="18" charset="0"/>
                <a:cs typeface="Times New Roman" panose="02020603050405020304" pitchFamily="18" charset="0"/>
              </a:rPr>
              <a:t> Kumar Das</a:t>
            </a:r>
          </a:p>
          <a:p>
            <a:r>
              <a:rPr lang="en-BD" sz="1800"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7</a:t>
            </a:r>
            <a:r>
              <a:rPr lang="en-BD" sz="1800" dirty="0">
                <a:latin typeface="Times New Roman" panose="02020603050405020304" pitchFamily="18" charset="0"/>
                <a:cs typeface="Times New Roman" panose="02020603050405020304" pitchFamily="18" charset="0"/>
              </a:rPr>
              <a:t>06</a:t>
            </a:r>
            <a:r>
              <a:rPr lang="en-US" sz="1800" dirty="0">
                <a:latin typeface="Times New Roman" panose="02020603050405020304" pitchFamily="18" charset="0"/>
                <a:cs typeface="Times New Roman" panose="02020603050405020304" pitchFamily="18" charset="0"/>
              </a:rPr>
              <a:t>149</a:t>
            </a:r>
            <a:endParaRPr lang="en-BD" sz="18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858C5C2-70BE-814B-8762-8829283F2142}"/>
              </a:ext>
            </a:extLst>
          </p:cNvPr>
          <p:cNvPicPr>
            <a:picLocks noChangeAspect="1" noChangeArrowheads="1"/>
          </p:cNvPicPr>
          <p:nvPr/>
        </p:nvPicPr>
        <p:blipFill>
          <a:blip r:embed="rId3"/>
          <a:srcRect/>
          <a:stretch/>
        </p:blipFill>
        <p:spPr bwMode="auto">
          <a:xfrm>
            <a:off x="1048762" y="3792565"/>
            <a:ext cx="1394910" cy="1256507"/>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73D65FC9-0D80-444D-8239-028EF0E63ED0}"/>
              </a:ext>
            </a:extLst>
          </p:cNvPr>
          <p:cNvSpPr txBox="1">
            <a:spLocks/>
          </p:cNvSpPr>
          <p:nvPr/>
        </p:nvSpPr>
        <p:spPr>
          <a:xfrm>
            <a:off x="2666411" y="5206201"/>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2000" dirty="0" err="1">
                <a:latin typeface="Times New Roman" panose="02020603050405020304" pitchFamily="18" charset="0"/>
                <a:cs typeface="Times New Roman" panose="02020603050405020304" pitchFamily="18" charset="0"/>
              </a:rPr>
              <a:t>Fatin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Fardaous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1706160</a:t>
            </a:r>
            <a:endParaRPr lang="en-BD" sz="3600" dirty="0">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8C1E2448-7174-D146-87EA-2E00E125DAA6}"/>
              </a:ext>
            </a:extLst>
          </p:cNvPr>
          <p:cNvPicPr>
            <a:picLocks noChangeAspect="1" noChangeArrowheads="1"/>
          </p:cNvPicPr>
          <p:nvPr/>
        </p:nvPicPr>
        <p:blipFill>
          <a:blip r:embed="rId4"/>
          <a:srcRect/>
          <a:stretch/>
        </p:blipFill>
        <p:spPr bwMode="auto">
          <a:xfrm>
            <a:off x="3169918" y="3792566"/>
            <a:ext cx="1343463" cy="130745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C185C57D-A765-0B46-AE76-AD4244F426AB}"/>
              </a:ext>
            </a:extLst>
          </p:cNvPr>
          <p:cNvSpPr txBox="1">
            <a:spLocks/>
          </p:cNvSpPr>
          <p:nvPr/>
        </p:nvSpPr>
        <p:spPr>
          <a:xfrm>
            <a:off x="6117109" y="5333200"/>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en-BD" sz="2000" dirty="0"/>
          </a:p>
        </p:txBody>
      </p:sp>
      <p:pic>
        <p:nvPicPr>
          <p:cNvPr id="8" name="Picture 2">
            <a:extLst>
              <a:ext uri="{FF2B5EF4-FFF2-40B4-BE49-F238E27FC236}">
                <a16:creationId xmlns:a16="http://schemas.microsoft.com/office/drawing/2014/main" id="{9DBEAE45-EACB-644E-B57B-BF1FCD177DEF}"/>
              </a:ext>
            </a:extLst>
          </p:cNvPr>
          <p:cNvPicPr>
            <a:picLocks noChangeAspect="1" noChangeArrowheads="1"/>
          </p:cNvPicPr>
          <p:nvPr/>
        </p:nvPicPr>
        <p:blipFill>
          <a:blip r:embed="rId5"/>
          <a:srcRect/>
          <a:stretch/>
        </p:blipFill>
        <p:spPr bwMode="auto">
          <a:xfrm>
            <a:off x="5083486" y="3770005"/>
            <a:ext cx="1458665" cy="1319837"/>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C7A885CF-D2B7-2D4F-9C5B-F2B757DB520C}"/>
              </a:ext>
            </a:extLst>
          </p:cNvPr>
          <p:cNvSpPr txBox="1">
            <a:spLocks/>
          </p:cNvSpPr>
          <p:nvPr/>
        </p:nvSpPr>
        <p:spPr>
          <a:xfrm>
            <a:off x="8650701" y="5163671"/>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Raisa Mashtura</a:t>
            </a:r>
            <a:endParaRPr lang="en-BD" sz="18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1706163</a:t>
            </a:r>
            <a:endParaRPr lang="en-BD" sz="2000" dirty="0">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id="{1D1BDD9D-1AC6-D545-AED6-677086890AE3}"/>
              </a:ext>
            </a:extLst>
          </p:cNvPr>
          <p:cNvPicPr>
            <a:picLocks noChangeAspect="1" noChangeArrowheads="1"/>
          </p:cNvPicPr>
          <p:nvPr/>
        </p:nvPicPr>
        <p:blipFill>
          <a:blip r:embed="rId6"/>
          <a:srcRect/>
          <a:stretch/>
        </p:blipFill>
        <p:spPr bwMode="auto">
          <a:xfrm>
            <a:off x="7156282" y="3792565"/>
            <a:ext cx="1343463" cy="1256507"/>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6D4ABD83-8F2E-FD4E-B18C-2299D6E2E152}"/>
              </a:ext>
            </a:extLst>
          </p:cNvPr>
          <p:cNvSpPr txBox="1">
            <a:spLocks/>
          </p:cNvSpPr>
          <p:nvPr/>
        </p:nvSpPr>
        <p:spPr>
          <a:xfrm>
            <a:off x="4623170" y="3299562"/>
            <a:ext cx="3033537"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sz="2000" cap="small" dirty="0"/>
              <a:t>Submitted by – Group </a:t>
            </a:r>
            <a:r>
              <a:rPr lang="en-US" sz="2000" cap="small" dirty="0"/>
              <a:t>C.5</a:t>
            </a:r>
            <a:endParaRPr lang="en-BD" sz="3600" cap="small" dirty="0"/>
          </a:p>
        </p:txBody>
      </p:sp>
      <p:sp>
        <p:nvSpPr>
          <p:cNvPr id="13" name="Slide Number Placeholder 12">
            <a:extLst>
              <a:ext uri="{FF2B5EF4-FFF2-40B4-BE49-F238E27FC236}">
                <a16:creationId xmlns:a16="http://schemas.microsoft.com/office/drawing/2014/main" id="{DB74ABDA-11C0-7C43-8041-3445AA6819AB}"/>
              </a:ext>
            </a:extLst>
          </p:cNvPr>
          <p:cNvSpPr>
            <a:spLocks noGrp="1"/>
          </p:cNvSpPr>
          <p:nvPr>
            <p:ph type="sldNum" sz="quarter" idx="12"/>
          </p:nvPr>
        </p:nvSpPr>
        <p:spPr>
          <a:xfrm>
            <a:off x="8606919" y="5631180"/>
            <a:ext cx="2111881" cy="228600"/>
          </a:xfrm>
        </p:spPr>
        <p:txBody>
          <a:bodyPr/>
          <a:lstStyle/>
          <a:p>
            <a:fld id="{E9C29D53-9981-884B-B5B6-B5743DF81FD1}" type="slidenum">
              <a:rPr lang="en-BD" smtClean="0"/>
              <a:t>1</a:t>
            </a:fld>
            <a:endParaRPr lang="en-BD" dirty="0"/>
          </a:p>
        </p:txBody>
      </p:sp>
      <p:pic>
        <p:nvPicPr>
          <p:cNvPr id="14" name="Picture 13" descr="Shape&#10;&#10;Description automatically generated">
            <a:extLst>
              <a:ext uri="{FF2B5EF4-FFF2-40B4-BE49-F238E27FC236}">
                <a16:creationId xmlns:a16="http://schemas.microsoft.com/office/drawing/2014/main" id="{7A64271F-1E99-DB23-C0DF-6E06E39998FD}"/>
              </a:ext>
            </a:extLst>
          </p:cNvPr>
          <p:cNvPicPr>
            <a:picLocks noChangeAspect="1"/>
          </p:cNvPicPr>
          <p:nvPr/>
        </p:nvPicPr>
        <p:blipFill>
          <a:blip r:embed="rId7"/>
          <a:stretch>
            <a:fillRect/>
          </a:stretch>
        </p:blipFill>
        <p:spPr>
          <a:xfrm>
            <a:off x="8554526" y="541020"/>
            <a:ext cx="1310640" cy="457200"/>
          </a:xfrm>
          <a:prstGeom prst="rect">
            <a:avLst/>
          </a:prstGeom>
        </p:spPr>
      </p:pic>
      <p:sp>
        <p:nvSpPr>
          <p:cNvPr id="15" name="TextBox 14">
            <a:extLst>
              <a:ext uri="{FF2B5EF4-FFF2-40B4-BE49-F238E27FC236}">
                <a16:creationId xmlns:a16="http://schemas.microsoft.com/office/drawing/2014/main" id="{088DAAF6-96D7-D482-DD0D-455864827C3D}"/>
              </a:ext>
            </a:extLst>
          </p:cNvPr>
          <p:cNvSpPr txBox="1"/>
          <p:nvPr/>
        </p:nvSpPr>
        <p:spPr>
          <a:xfrm flipH="1">
            <a:off x="8518036" y="435052"/>
            <a:ext cx="486658" cy="523220"/>
          </a:xfrm>
          <a:prstGeom prst="rect">
            <a:avLst/>
          </a:prstGeom>
          <a:noFill/>
        </p:spPr>
        <p:txBody>
          <a:bodyPr wrap="square" rtlCol="0">
            <a:spAutoFit/>
          </a:bodyPr>
          <a:lstStyle/>
          <a:p>
            <a:r>
              <a:rPr lang="en-US" sz="2800" dirty="0">
                <a:solidFill>
                  <a:schemeClr val="bg1"/>
                </a:solidFill>
              </a:rPr>
              <a:t>C</a:t>
            </a:r>
          </a:p>
        </p:txBody>
      </p:sp>
      <p:pic>
        <p:nvPicPr>
          <p:cNvPr id="17" name="Picture 2">
            <a:extLst>
              <a:ext uri="{FF2B5EF4-FFF2-40B4-BE49-F238E27FC236}">
                <a16:creationId xmlns:a16="http://schemas.microsoft.com/office/drawing/2014/main" id="{31233E60-6607-01DF-0B96-7BCAC0C6D3D2}"/>
              </a:ext>
            </a:extLst>
          </p:cNvPr>
          <p:cNvPicPr>
            <a:picLocks noChangeAspect="1" noChangeArrowheads="1"/>
          </p:cNvPicPr>
          <p:nvPr/>
        </p:nvPicPr>
        <p:blipFill>
          <a:blip r:embed="rId8"/>
          <a:srcRect/>
          <a:stretch/>
        </p:blipFill>
        <p:spPr bwMode="auto">
          <a:xfrm>
            <a:off x="9185052" y="3766486"/>
            <a:ext cx="1343463" cy="1332349"/>
          </a:xfrm>
          <a:prstGeom prst="rect">
            <a:avLst/>
          </a:prstGeom>
          <a:noFill/>
          <a:extLst>
            <a:ext uri="{909E8E84-426E-40DD-AFC4-6F175D3DCCD1}">
              <a14:hiddenFill xmlns:a14="http://schemas.microsoft.com/office/drawing/2010/main">
                <a:solidFill>
                  <a:srgbClr val="FFFFFF"/>
                </a:solidFill>
              </a14:hiddenFill>
            </a:ext>
          </a:extLst>
        </p:spPr>
      </p:pic>
      <p:sp>
        <p:nvSpPr>
          <p:cNvPr id="18" name="Subtitle 2">
            <a:extLst>
              <a:ext uri="{FF2B5EF4-FFF2-40B4-BE49-F238E27FC236}">
                <a16:creationId xmlns:a16="http://schemas.microsoft.com/office/drawing/2014/main" id="{0B6AF996-C69E-461E-ED0F-14829304FC62}"/>
              </a:ext>
            </a:extLst>
          </p:cNvPr>
          <p:cNvSpPr txBox="1">
            <a:spLocks/>
          </p:cNvSpPr>
          <p:nvPr/>
        </p:nvSpPr>
        <p:spPr>
          <a:xfrm>
            <a:off x="4607649" y="5177277"/>
            <a:ext cx="2343739"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Sadia </a:t>
            </a:r>
            <a:r>
              <a:rPr lang="en-US" sz="2000" dirty="0" err="1">
                <a:latin typeface="Times New Roman" panose="02020603050405020304" pitchFamily="18" charset="0"/>
                <a:cs typeface="Times New Roman" panose="02020603050405020304" pitchFamily="18" charset="0"/>
              </a:rPr>
              <a:t>Afrose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1706161</a:t>
            </a:r>
            <a:endParaRPr lang="en-BD" sz="3600" dirty="0">
              <a:latin typeface="Times New Roman" panose="02020603050405020304" pitchFamily="18" charset="0"/>
              <a:cs typeface="Times New Roman" panose="02020603050405020304" pitchFamily="18" charset="0"/>
            </a:endParaRPr>
          </a:p>
        </p:txBody>
      </p:sp>
      <p:sp>
        <p:nvSpPr>
          <p:cNvPr id="19" name="Subtitle 2">
            <a:extLst>
              <a:ext uri="{FF2B5EF4-FFF2-40B4-BE49-F238E27FC236}">
                <a16:creationId xmlns:a16="http://schemas.microsoft.com/office/drawing/2014/main" id="{CFEE702B-8DB1-7AD3-31ED-0CE2B9476628}"/>
              </a:ext>
            </a:extLst>
          </p:cNvPr>
          <p:cNvSpPr txBox="1">
            <a:spLocks/>
          </p:cNvSpPr>
          <p:nvPr/>
        </p:nvSpPr>
        <p:spPr>
          <a:xfrm>
            <a:off x="6542151" y="5163671"/>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2000" dirty="0" err="1">
                <a:latin typeface="Times New Roman" panose="02020603050405020304" pitchFamily="18" charset="0"/>
                <a:cs typeface="Times New Roman" panose="02020603050405020304" pitchFamily="18" charset="0"/>
              </a:rPr>
              <a:t>Sudipta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Saha</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1706162</a:t>
            </a:r>
            <a:endParaRPr lang="en-BD"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24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 Implementation: Demonstration</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10</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1706149</a:t>
            </a:r>
            <a:endParaRPr lang="en-GB" i="1" dirty="0">
              <a:solidFill>
                <a:srgbClr val="FFFF00"/>
              </a:solidFill>
              <a:latin typeface="Arial Narrow" panose="020B0606020202030204" pitchFamily="34" charset="0"/>
            </a:endParaRPr>
          </a:p>
        </p:txBody>
      </p:sp>
      <p:pic>
        <p:nvPicPr>
          <p:cNvPr id="5" name="Video 4">
            <a:hlinkClick r:id="" action="ppaction://media"/>
            <a:extLst>
              <a:ext uri="{FF2B5EF4-FFF2-40B4-BE49-F238E27FC236}">
                <a16:creationId xmlns:a16="http://schemas.microsoft.com/office/drawing/2014/main" id="{BC699449-DE3B-975E-9F65-D5B378C56E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56249" y="1586150"/>
            <a:ext cx="9132580" cy="4812136"/>
          </a:xfrm>
          <a:prstGeom prst="rect">
            <a:avLst/>
          </a:prstGeom>
        </p:spPr>
      </p:pic>
    </p:spTree>
    <p:extLst>
      <p:ext uri="{BB962C8B-B14F-4D97-AF65-F5344CB8AC3E}">
        <p14:creationId xmlns:p14="http://schemas.microsoft.com/office/powerpoint/2010/main" val="135846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4.1 Implementation:</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11</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1706149</a:t>
            </a:r>
            <a:endParaRPr lang="en-GB" i="1" dirty="0">
              <a:solidFill>
                <a:srgbClr val="FFFF00"/>
              </a:solidFill>
              <a:latin typeface="Arial Narrow" panose="020B0606020202030204" pitchFamily="34" charset="0"/>
            </a:endParaRPr>
          </a:p>
        </p:txBody>
      </p:sp>
      <p:pic>
        <p:nvPicPr>
          <p:cNvPr id="5" name="Video 4">
            <a:hlinkClick r:id="" action="ppaction://media"/>
            <a:extLst>
              <a:ext uri="{FF2B5EF4-FFF2-40B4-BE49-F238E27FC236}">
                <a16:creationId xmlns:a16="http://schemas.microsoft.com/office/drawing/2014/main" id="{BA8668B5-97F8-FD89-8D0C-DB4414ED3C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3866772" y="-427180"/>
            <a:ext cx="4592001" cy="8163557"/>
          </a:xfrm>
          <a:prstGeom prst="rect">
            <a:avLst/>
          </a:prstGeom>
        </p:spPr>
      </p:pic>
    </p:spTree>
    <p:extLst>
      <p:ext uri="{BB962C8B-B14F-4D97-AF65-F5344CB8AC3E}">
        <p14:creationId xmlns:p14="http://schemas.microsoft.com/office/powerpoint/2010/main" val="68184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4.1 Implementation:</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12</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1706149</a:t>
            </a:r>
            <a:endParaRPr lang="en-GB" i="1" dirty="0">
              <a:solidFill>
                <a:srgbClr val="FFFF00"/>
              </a:solidFill>
              <a:latin typeface="Arial Narrow" panose="020B0606020202030204" pitchFamily="34" charset="0"/>
            </a:endParaRPr>
          </a:p>
        </p:txBody>
      </p:sp>
      <p:pic>
        <p:nvPicPr>
          <p:cNvPr id="4" name="Video 3">
            <a:hlinkClick r:id="" action="ppaction://media"/>
            <a:extLst>
              <a:ext uri="{FF2B5EF4-FFF2-40B4-BE49-F238E27FC236}">
                <a16:creationId xmlns:a16="http://schemas.microsoft.com/office/drawing/2014/main" id="{7D42179C-827F-C48D-EDD3-778F01DA6F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1431" y="1339784"/>
            <a:ext cx="8669518" cy="4876604"/>
          </a:xfrm>
          <a:prstGeom prst="rect">
            <a:avLst/>
          </a:prstGeom>
        </p:spPr>
      </p:pic>
    </p:spTree>
    <p:extLst>
      <p:ext uri="{BB962C8B-B14F-4D97-AF65-F5344CB8AC3E}">
        <p14:creationId xmlns:p14="http://schemas.microsoft.com/office/powerpoint/2010/main" val="41400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4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5. Analysis and Evaluation</a:t>
            </a:r>
            <a:endParaRPr lang="en-BD"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r>
              <a:rPr lang="en-US" sz="3200" dirty="0"/>
              <a:t>5.1 Novelty:</a:t>
            </a:r>
          </a:p>
          <a:p>
            <a:r>
              <a:rPr lang="en-US" sz="3200" dirty="0"/>
              <a:t>5.2 </a:t>
            </a:r>
            <a:r>
              <a:rPr lang="en-GB" sz="3200" dirty="0"/>
              <a:t>Project Management and Cost Analysis</a:t>
            </a:r>
            <a:endParaRPr lang="en-US" sz="3200" dirty="0"/>
          </a:p>
          <a:p>
            <a:r>
              <a:rPr lang="en-GB" sz="3200" dirty="0"/>
              <a:t>5.3 Practical Considerations of the Design</a:t>
            </a:r>
          </a:p>
          <a:p>
            <a:r>
              <a:rPr lang="en-GB" sz="3200" dirty="0"/>
              <a:t>5.4 Assessment of the Impact of the Project </a:t>
            </a:r>
          </a:p>
          <a:p>
            <a:r>
              <a:rPr lang="en-US" sz="3200" dirty="0"/>
              <a:t>5.5 Evaluation of the Sustainability </a:t>
            </a:r>
            <a:endParaRPr lang="en-BD" sz="32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13</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11" name="TextBox 10">
            <a:extLst>
              <a:ext uri="{FF2B5EF4-FFF2-40B4-BE49-F238E27FC236}">
                <a16:creationId xmlns:a16="http://schemas.microsoft.com/office/drawing/2014/main" id="{D4290773-DEB7-F8A5-0DDE-98A3B08ED6E1}"/>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1706160</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287483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5.1 Novelty</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lstStyle/>
          <a:p>
            <a:r>
              <a:rPr lang="en-GB" b="1" dirty="0"/>
              <a:t>Solar powered: </a:t>
            </a:r>
            <a:r>
              <a:rPr lang="en-GB" dirty="0"/>
              <a:t>self powered system so that even if members of a household are away or there’s no mains supply, the circuit would operate</a:t>
            </a:r>
          </a:p>
          <a:p>
            <a:r>
              <a:rPr lang="en-GB" b="1" dirty="0"/>
              <a:t>Water spray: </a:t>
            </a:r>
            <a:r>
              <a:rPr lang="en-GB" dirty="0"/>
              <a:t>our model accounts for preventing fire from spreading by taking spraying water on flame zone</a:t>
            </a:r>
          </a:p>
          <a:p>
            <a:r>
              <a:rPr lang="en-GB" b="1" dirty="0"/>
              <a:t>Exhaust Fan: </a:t>
            </a:r>
            <a:r>
              <a:rPr lang="en-GB" dirty="0"/>
              <a:t>In case of gas leak, our model drives an exhaust fan to drive away the gas and prevent it from accumulating</a:t>
            </a: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1706160</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16225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a:xfrm>
            <a:off x="1066800" y="666226"/>
            <a:ext cx="10058400" cy="729006"/>
          </a:xfrm>
        </p:spPr>
        <p:txBody>
          <a:bodyPr>
            <a:noAutofit/>
          </a:bodyPr>
          <a:lstStyle/>
          <a:p>
            <a:r>
              <a:rPr lang="en-US" sz="3600" dirty="0"/>
              <a:t>5.2 </a:t>
            </a:r>
            <a:r>
              <a:rPr lang="en-GB" sz="3600" dirty="0"/>
              <a:t>Project Management and Cost Analysis</a:t>
            </a:r>
            <a:br>
              <a:rPr lang="en-US" sz="3600" dirty="0"/>
            </a:br>
            <a:endParaRPr lang="en-GB" sz="3600"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15</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7" name="TextBox 6">
            <a:extLst>
              <a:ext uri="{FF2B5EF4-FFF2-40B4-BE49-F238E27FC236}">
                <a16:creationId xmlns:a16="http://schemas.microsoft.com/office/drawing/2014/main" id="{EBBBCD1C-83EE-59C6-1CFF-FBDC437E2AE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1706160</a:t>
            </a:r>
            <a:endParaRPr lang="en-GB" i="1" dirty="0">
              <a:solidFill>
                <a:srgbClr val="FFFF00"/>
              </a:solidFill>
              <a:latin typeface="Arial Narrow" panose="020B0606020202030204" pitchFamily="34" charset="0"/>
            </a:endParaRPr>
          </a:p>
        </p:txBody>
      </p:sp>
      <p:graphicFrame>
        <p:nvGraphicFramePr>
          <p:cNvPr id="8" name="Table 8">
            <a:extLst>
              <a:ext uri="{FF2B5EF4-FFF2-40B4-BE49-F238E27FC236}">
                <a16:creationId xmlns:a16="http://schemas.microsoft.com/office/drawing/2014/main" id="{291C5CC6-1198-C003-71CD-130EAF0C5906}"/>
              </a:ext>
            </a:extLst>
          </p:cNvPr>
          <p:cNvGraphicFramePr>
            <a:graphicFrameLocks noGrp="1"/>
          </p:cNvGraphicFramePr>
          <p:nvPr>
            <p:extLst>
              <p:ext uri="{D42A27DB-BD31-4B8C-83A1-F6EECF244321}">
                <p14:modId xmlns:p14="http://schemas.microsoft.com/office/powerpoint/2010/main" val="3813158915"/>
              </p:ext>
            </p:extLst>
          </p:nvPr>
        </p:nvGraphicFramePr>
        <p:xfrm>
          <a:off x="1331470" y="1493518"/>
          <a:ext cx="9793728" cy="4545330"/>
        </p:xfrm>
        <a:graphic>
          <a:graphicData uri="http://schemas.openxmlformats.org/drawingml/2006/table">
            <a:tbl>
              <a:tblPr firstRow="1" bandRow="1">
                <a:tableStyleId>{72833802-FEF1-4C79-8D5D-14CF1EAF98D9}</a:tableStyleId>
              </a:tblPr>
              <a:tblGrid>
                <a:gridCol w="2448432">
                  <a:extLst>
                    <a:ext uri="{9D8B030D-6E8A-4147-A177-3AD203B41FA5}">
                      <a16:colId xmlns:a16="http://schemas.microsoft.com/office/drawing/2014/main" val="2085239231"/>
                    </a:ext>
                  </a:extLst>
                </a:gridCol>
                <a:gridCol w="2448432">
                  <a:extLst>
                    <a:ext uri="{9D8B030D-6E8A-4147-A177-3AD203B41FA5}">
                      <a16:colId xmlns:a16="http://schemas.microsoft.com/office/drawing/2014/main" val="2985164673"/>
                    </a:ext>
                  </a:extLst>
                </a:gridCol>
                <a:gridCol w="2448432">
                  <a:extLst>
                    <a:ext uri="{9D8B030D-6E8A-4147-A177-3AD203B41FA5}">
                      <a16:colId xmlns:a16="http://schemas.microsoft.com/office/drawing/2014/main" val="3006655115"/>
                    </a:ext>
                  </a:extLst>
                </a:gridCol>
                <a:gridCol w="2448432">
                  <a:extLst>
                    <a:ext uri="{9D8B030D-6E8A-4147-A177-3AD203B41FA5}">
                      <a16:colId xmlns:a16="http://schemas.microsoft.com/office/drawing/2014/main" val="3696887001"/>
                    </a:ext>
                  </a:extLst>
                </a:gridCol>
              </a:tblGrid>
              <a:tr h="454533">
                <a:tc>
                  <a:txBody>
                    <a:bodyPr/>
                    <a:lstStyle/>
                    <a:p>
                      <a:pPr algn="ctr"/>
                      <a:r>
                        <a:rPr lang="en-US" dirty="0"/>
                        <a:t>Parts name</a:t>
                      </a:r>
                    </a:p>
                  </a:txBody>
                  <a:tcPr>
                    <a:solidFill>
                      <a:srgbClr val="C00000"/>
                    </a:solidFill>
                  </a:tcPr>
                </a:tc>
                <a:tc>
                  <a:txBody>
                    <a:bodyPr/>
                    <a:lstStyle/>
                    <a:p>
                      <a:pPr algn="ctr"/>
                      <a:r>
                        <a:rPr lang="en-US" dirty="0"/>
                        <a:t>Quantity</a:t>
                      </a:r>
                    </a:p>
                  </a:txBody>
                  <a:tcPr>
                    <a:solidFill>
                      <a:srgbClr val="C00000"/>
                    </a:solidFill>
                  </a:tcPr>
                </a:tc>
                <a:tc>
                  <a:txBody>
                    <a:bodyPr/>
                    <a:lstStyle/>
                    <a:p>
                      <a:pPr algn="ctr"/>
                      <a:r>
                        <a:rPr lang="en-US" dirty="0"/>
                        <a:t>Cost per unit (Tk.)</a:t>
                      </a:r>
                    </a:p>
                  </a:txBody>
                  <a:tcPr>
                    <a:solidFill>
                      <a:srgbClr val="C00000"/>
                    </a:solidFill>
                  </a:tcPr>
                </a:tc>
                <a:tc>
                  <a:txBody>
                    <a:bodyPr/>
                    <a:lstStyle/>
                    <a:p>
                      <a:pPr algn="ctr"/>
                      <a:r>
                        <a:rPr lang="en-US" dirty="0"/>
                        <a:t>Cost of part(Tk.)</a:t>
                      </a:r>
                    </a:p>
                  </a:txBody>
                  <a:tcPr>
                    <a:solidFill>
                      <a:srgbClr val="C00000"/>
                    </a:solidFill>
                  </a:tcPr>
                </a:tc>
                <a:extLst>
                  <a:ext uri="{0D108BD9-81ED-4DB2-BD59-A6C34878D82A}">
                    <a16:rowId xmlns:a16="http://schemas.microsoft.com/office/drawing/2014/main" val="3186773785"/>
                  </a:ext>
                </a:extLst>
              </a:tr>
              <a:tr h="454533">
                <a:tc>
                  <a:txBody>
                    <a:bodyPr/>
                    <a:lstStyle/>
                    <a:p>
                      <a:r>
                        <a:rPr lang="en-US" dirty="0"/>
                        <a:t>ESP32</a:t>
                      </a:r>
                    </a:p>
                  </a:txBody>
                  <a:tcPr/>
                </a:tc>
                <a:tc>
                  <a:txBody>
                    <a:bodyPr/>
                    <a:lstStyle/>
                    <a:p>
                      <a:r>
                        <a:rPr lang="en-US" dirty="0"/>
                        <a:t>3</a:t>
                      </a:r>
                    </a:p>
                  </a:txBody>
                  <a:tcPr/>
                </a:tc>
                <a:tc>
                  <a:txBody>
                    <a:bodyPr/>
                    <a:lstStyle/>
                    <a:p>
                      <a:r>
                        <a:rPr lang="en-US" dirty="0"/>
                        <a:t>600</a:t>
                      </a:r>
                    </a:p>
                  </a:txBody>
                  <a:tcPr/>
                </a:tc>
                <a:tc>
                  <a:txBody>
                    <a:bodyPr/>
                    <a:lstStyle/>
                    <a:p>
                      <a:r>
                        <a:rPr lang="en-US" dirty="0"/>
                        <a:t>1800</a:t>
                      </a:r>
                    </a:p>
                  </a:txBody>
                  <a:tcPr/>
                </a:tc>
                <a:extLst>
                  <a:ext uri="{0D108BD9-81ED-4DB2-BD59-A6C34878D82A}">
                    <a16:rowId xmlns:a16="http://schemas.microsoft.com/office/drawing/2014/main" val="3705521014"/>
                  </a:ext>
                </a:extLst>
              </a:tr>
              <a:tr h="454533">
                <a:tc>
                  <a:txBody>
                    <a:bodyPr/>
                    <a:lstStyle/>
                    <a:p>
                      <a:r>
                        <a:rPr lang="en-US" dirty="0"/>
                        <a:t>GSM SIM900A</a:t>
                      </a:r>
                    </a:p>
                  </a:txBody>
                  <a:tcPr/>
                </a:tc>
                <a:tc>
                  <a:txBody>
                    <a:bodyPr/>
                    <a:lstStyle/>
                    <a:p>
                      <a:r>
                        <a:rPr lang="en-US" dirty="0"/>
                        <a:t>3</a:t>
                      </a:r>
                    </a:p>
                  </a:txBody>
                  <a:tcPr/>
                </a:tc>
                <a:tc>
                  <a:txBody>
                    <a:bodyPr/>
                    <a:lstStyle/>
                    <a:p>
                      <a:r>
                        <a:rPr lang="en-US" dirty="0"/>
                        <a:t>900</a:t>
                      </a:r>
                    </a:p>
                  </a:txBody>
                  <a:tcPr/>
                </a:tc>
                <a:tc>
                  <a:txBody>
                    <a:bodyPr/>
                    <a:lstStyle/>
                    <a:p>
                      <a:r>
                        <a:rPr lang="en-US" dirty="0"/>
                        <a:t>2700</a:t>
                      </a:r>
                    </a:p>
                  </a:txBody>
                  <a:tcPr/>
                </a:tc>
                <a:extLst>
                  <a:ext uri="{0D108BD9-81ED-4DB2-BD59-A6C34878D82A}">
                    <a16:rowId xmlns:a16="http://schemas.microsoft.com/office/drawing/2014/main" val="4289239780"/>
                  </a:ext>
                </a:extLst>
              </a:tr>
              <a:tr h="454533">
                <a:tc>
                  <a:txBody>
                    <a:bodyPr/>
                    <a:lstStyle/>
                    <a:p>
                      <a:r>
                        <a:rPr lang="en-US" dirty="0"/>
                        <a:t>GSM SIM800L</a:t>
                      </a:r>
                    </a:p>
                  </a:txBody>
                  <a:tcPr/>
                </a:tc>
                <a:tc>
                  <a:txBody>
                    <a:bodyPr/>
                    <a:lstStyle/>
                    <a:p>
                      <a:r>
                        <a:rPr lang="en-US" dirty="0"/>
                        <a:t>1</a:t>
                      </a:r>
                    </a:p>
                  </a:txBody>
                  <a:tcPr/>
                </a:tc>
                <a:tc>
                  <a:txBody>
                    <a:bodyPr/>
                    <a:lstStyle/>
                    <a:p>
                      <a:r>
                        <a:rPr lang="en-US" dirty="0"/>
                        <a:t>365</a:t>
                      </a:r>
                    </a:p>
                  </a:txBody>
                  <a:tcPr/>
                </a:tc>
                <a:tc>
                  <a:txBody>
                    <a:bodyPr/>
                    <a:lstStyle/>
                    <a:p>
                      <a:r>
                        <a:rPr lang="en-US" dirty="0"/>
                        <a:t>365</a:t>
                      </a:r>
                    </a:p>
                  </a:txBody>
                  <a:tcPr/>
                </a:tc>
                <a:extLst>
                  <a:ext uri="{0D108BD9-81ED-4DB2-BD59-A6C34878D82A}">
                    <a16:rowId xmlns:a16="http://schemas.microsoft.com/office/drawing/2014/main" val="3802748872"/>
                  </a:ext>
                </a:extLst>
              </a:tr>
              <a:tr h="454533">
                <a:tc>
                  <a:txBody>
                    <a:bodyPr/>
                    <a:lstStyle/>
                    <a:p>
                      <a:r>
                        <a:rPr lang="en-US" dirty="0"/>
                        <a:t>MQ135</a:t>
                      </a:r>
                    </a:p>
                  </a:txBody>
                  <a:tcPr/>
                </a:tc>
                <a:tc>
                  <a:txBody>
                    <a:bodyPr/>
                    <a:lstStyle/>
                    <a:p>
                      <a:r>
                        <a:rPr lang="en-US" dirty="0"/>
                        <a:t>2</a:t>
                      </a:r>
                    </a:p>
                  </a:txBody>
                  <a:tcPr/>
                </a:tc>
                <a:tc>
                  <a:txBody>
                    <a:bodyPr/>
                    <a:lstStyle/>
                    <a:p>
                      <a:r>
                        <a:rPr lang="en-US" dirty="0"/>
                        <a:t>130</a:t>
                      </a:r>
                    </a:p>
                  </a:txBody>
                  <a:tcPr/>
                </a:tc>
                <a:tc>
                  <a:txBody>
                    <a:bodyPr/>
                    <a:lstStyle/>
                    <a:p>
                      <a:r>
                        <a:rPr lang="en-US" dirty="0"/>
                        <a:t>260</a:t>
                      </a:r>
                    </a:p>
                  </a:txBody>
                  <a:tcPr/>
                </a:tc>
                <a:extLst>
                  <a:ext uri="{0D108BD9-81ED-4DB2-BD59-A6C34878D82A}">
                    <a16:rowId xmlns:a16="http://schemas.microsoft.com/office/drawing/2014/main" val="265114432"/>
                  </a:ext>
                </a:extLst>
              </a:tr>
              <a:tr h="454533">
                <a:tc>
                  <a:txBody>
                    <a:bodyPr/>
                    <a:lstStyle/>
                    <a:p>
                      <a:r>
                        <a:rPr lang="en-US" dirty="0"/>
                        <a:t>MQ2</a:t>
                      </a:r>
                    </a:p>
                  </a:txBody>
                  <a:tcPr/>
                </a:tc>
                <a:tc>
                  <a:txBody>
                    <a:bodyPr/>
                    <a:lstStyle/>
                    <a:p>
                      <a:r>
                        <a:rPr lang="en-US" dirty="0"/>
                        <a:t>2</a:t>
                      </a:r>
                    </a:p>
                  </a:txBody>
                  <a:tcPr/>
                </a:tc>
                <a:tc>
                  <a:txBody>
                    <a:bodyPr/>
                    <a:lstStyle/>
                    <a:p>
                      <a:r>
                        <a:rPr lang="en-US" dirty="0"/>
                        <a:t>124</a:t>
                      </a:r>
                    </a:p>
                  </a:txBody>
                  <a:tcPr/>
                </a:tc>
                <a:tc>
                  <a:txBody>
                    <a:bodyPr/>
                    <a:lstStyle/>
                    <a:p>
                      <a:r>
                        <a:rPr lang="en-US" dirty="0"/>
                        <a:t>248</a:t>
                      </a:r>
                    </a:p>
                  </a:txBody>
                  <a:tcPr/>
                </a:tc>
                <a:extLst>
                  <a:ext uri="{0D108BD9-81ED-4DB2-BD59-A6C34878D82A}">
                    <a16:rowId xmlns:a16="http://schemas.microsoft.com/office/drawing/2014/main" val="1175342841"/>
                  </a:ext>
                </a:extLst>
              </a:tr>
              <a:tr h="454533">
                <a:tc>
                  <a:txBody>
                    <a:bodyPr/>
                    <a:lstStyle/>
                    <a:p>
                      <a:r>
                        <a:rPr lang="en-US" dirty="0"/>
                        <a:t>5V adapter</a:t>
                      </a:r>
                    </a:p>
                  </a:txBody>
                  <a:tcPr/>
                </a:tc>
                <a:tc>
                  <a:txBody>
                    <a:bodyPr/>
                    <a:lstStyle/>
                    <a:p>
                      <a:r>
                        <a:rPr lang="en-US" dirty="0"/>
                        <a:t>1</a:t>
                      </a:r>
                    </a:p>
                  </a:txBody>
                  <a:tcPr/>
                </a:tc>
                <a:tc>
                  <a:txBody>
                    <a:bodyPr/>
                    <a:lstStyle/>
                    <a:p>
                      <a:r>
                        <a:rPr lang="en-US" dirty="0"/>
                        <a:t>200</a:t>
                      </a:r>
                    </a:p>
                  </a:txBody>
                  <a:tcPr/>
                </a:tc>
                <a:tc>
                  <a:txBody>
                    <a:bodyPr/>
                    <a:lstStyle/>
                    <a:p>
                      <a:r>
                        <a:rPr lang="en-US" dirty="0"/>
                        <a:t>200</a:t>
                      </a:r>
                    </a:p>
                  </a:txBody>
                  <a:tcPr/>
                </a:tc>
                <a:extLst>
                  <a:ext uri="{0D108BD9-81ED-4DB2-BD59-A6C34878D82A}">
                    <a16:rowId xmlns:a16="http://schemas.microsoft.com/office/drawing/2014/main" val="2611235077"/>
                  </a:ext>
                </a:extLst>
              </a:tr>
              <a:tr h="454533">
                <a:tc>
                  <a:txBody>
                    <a:bodyPr/>
                    <a:lstStyle/>
                    <a:p>
                      <a:r>
                        <a:rPr lang="en-US" dirty="0"/>
                        <a:t>Flame sensor</a:t>
                      </a:r>
                    </a:p>
                  </a:txBody>
                  <a:tcPr/>
                </a:tc>
                <a:tc>
                  <a:txBody>
                    <a:bodyPr/>
                    <a:lstStyle/>
                    <a:p>
                      <a:r>
                        <a:rPr lang="en-US" dirty="0"/>
                        <a:t>1</a:t>
                      </a:r>
                    </a:p>
                  </a:txBody>
                  <a:tcPr/>
                </a:tc>
                <a:tc>
                  <a:txBody>
                    <a:bodyPr/>
                    <a:lstStyle/>
                    <a:p>
                      <a:r>
                        <a:rPr lang="en-US" dirty="0"/>
                        <a:t>51</a:t>
                      </a:r>
                    </a:p>
                  </a:txBody>
                  <a:tcPr/>
                </a:tc>
                <a:tc>
                  <a:txBody>
                    <a:bodyPr/>
                    <a:lstStyle/>
                    <a:p>
                      <a:r>
                        <a:rPr lang="en-US" dirty="0"/>
                        <a:t>51</a:t>
                      </a:r>
                    </a:p>
                  </a:txBody>
                  <a:tcPr/>
                </a:tc>
                <a:extLst>
                  <a:ext uri="{0D108BD9-81ED-4DB2-BD59-A6C34878D82A}">
                    <a16:rowId xmlns:a16="http://schemas.microsoft.com/office/drawing/2014/main" val="2324972946"/>
                  </a:ext>
                </a:extLst>
              </a:tr>
              <a:tr h="454533">
                <a:tc>
                  <a:txBody>
                    <a:bodyPr/>
                    <a:lstStyle/>
                    <a:p>
                      <a:r>
                        <a:rPr lang="en-US" dirty="0"/>
                        <a:t>PCB</a:t>
                      </a:r>
                    </a:p>
                  </a:txBody>
                  <a:tcPr/>
                </a:tc>
                <a:tc>
                  <a:txBody>
                    <a:bodyPr/>
                    <a:lstStyle/>
                    <a:p>
                      <a:r>
                        <a:rPr lang="en-US" dirty="0"/>
                        <a:t>4</a:t>
                      </a:r>
                    </a:p>
                  </a:txBody>
                  <a:tcPr/>
                </a:tc>
                <a:tc>
                  <a:txBody>
                    <a:bodyPr/>
                    <a:lstStyle/>
                    <a:p>
                      <a:r>
                        <a:rPr lang="en-US" dirty="0"/>
                        <a:t>347</a:t>
                      </a:r>
                    </a:p>
                  </a:txBody>
                  <a:tcPr/>
                </a:tc>
                <a:tc>
                  <a:txBody>
                    <a:bodyPr/>
                    <a:lstStyle/>
                    <a:p>
                      <a:r>
                        <a:rPr lang="en-US" dirty="0"/>
                        <a:t>1390</a:t>
                      </a:r>
                    </a:p>
                  </a:txBody>
                  <a:tcPr/>
                </a:tc>
                <a:extLst>
                  <a:ext uri="{0D108BD9-81ED-4DB2-BD59-A6C34878D82A}">
                    <a16:rowId xmlns:a16="http://schemas.microsoft.com/office/drawing/2014/main" val="1847127883"/>
                  </a:ext>
                </a:extLst>
              </a:tr>
              <a:tr h="454533">
                <a:tc>
                  <a:txBody>
                    <a:bodyPr/>
                    <a:lstStyle/>
                    <a:p>
                      <a:r>
                        <a:rPr lang="en-US" dirty="0"/>
                        <a:t>LCD 20x4</a:t>
                      </a:r>
                    </a:p>
                  </a:txBody>
                  <a:tcPr/>
                </a:tc>
                <a:tc>
                  <a:txBody>
                    <a:bodyPr/>
                    <a:lstStyle/>
                    <a:p>
                      <a:r>
                        <a:rPr lang="en-US" dirty="0"/>
                        <a:t>1</a:t>
                      </a:r>
                    </a:p>
                  </a:txBody>
                  <a:tcPr/>
                </a:tc>
                <a:tc>
                  <a:txBody>
                    <a:bodyPr/>
                    <a:lstStyle/>
                    <a:p>
                      <a:r>
                        <a:rPr lang="en-US" dirty="0"/>
                        <a:t>532</a:t>
                      </a:r>
                    </a:p>
                  </a:txBody>
                  <a:tcPr/>
                </a:tc>
                <a:tc>
                  <a:txBody>
                    <a:bodyPr/>
                    <a:lstStyle/>
                    <a:p>
                      <a:r>
                        <a:rPr lang="en-US" dirty="0"/>
                        <a:t>532</a:t>
                      </a:r>
                    </a:p>
                  </a:txBody>
                  <a:tcPr/>
                </a:tc>
                <a:extLst>
                  <a:ext uri="{0D108BD9-81ED-4DB2-BD59-A6C34878D82A}">
                    <a16:rowId xmlns:a16="http://schemas.microsoft.com/office/drawing/2014/main" val="2008068843"/>
                  </a:ext>
                </a:extLst>
              </a:tr>
            </a:tbl>
          </a:graphicData>
        </a:graphic>
      </p:graphicFrame>
    </p:spTree>
    <p:extLst>
      <p:ext uri="{BB962C8B-B14F-4D97-AF65-F5344CB8AC3E}">
        <p14:creationId xmlns:p14="http://schemas.microsoft.com/office/powerpoint/2010/main" val="1532769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a:xfrm>
            <a:off x="1066800" y="666226"/>
            <a:ext cx="10058400" cy="729006"/>
          </a:xfrm>
        </p:spPr>
        <p:txBody>
          <a:bodyPr>
            <a:noAutofit/>
          </a:bodyPr>
          <a:lstStyle/>
          <a:p>
            <a:r>
              <a:rPr lang="en-US" sz="3600" dirty="0"/>
              <a:t>5.2 </a:t>
            </a:r>
            <a:r>
              <a:rPr lang="en-GB" sz="3600" dirty="0"/>
              <a:t>Project Management and Cost Analysis</a:t>
            </a:r>
            <a:br>
              <a:rPr lang="en-US" sz="3600" dirty="0"/>
            </a:br>
            <a:endParaRPr lang="en-GB" sz="3600"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16</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7" name="TextBox 6">
            <a:extLst>
              <a:ext uri="{FF2B5EF4-FFF2-40B4-BE49-F238E27FC236}">
                <a16:creationId xmlns:a16="http://schemas.microsoft.com/office/drawing/2014/main" id="{EBBBCD1C-83EE-59C6-1CFF-FBDC437E2AE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1706160</a:t>
            </a:r>
            <a:endParaRPr lang="en-GB" i="1" dirty="0">
              <a:solidFill>
                <a:srgbClr val="FFFF00"/>
              </a:solidFill>
              <a:latin typeface="Arial Narrow" panose="020B0606020202030204" pitchFamily="34" charset="0"/>
            </a:endParaRPr>
          </a:p>
        </p:txBody>
      </p:sp>
      <p:graphicFrame>
        <p:nvGraphicFramePr>
          <p:cNvPr id="8" name="Table 8">
            <a:extLst>
              <a:ext uri="{FF2B5EF4-FFF2-40B4-BE49-F238E27FC236}">
                <a16:creationId xmlns:a16="http://schemas.microsoft.com/office/drawing/2014/main" id="{291C5CC6-1198-C003-71CD-130EAF0C5906}"/>
              </a:ext>
            </a:extLst>
          </p:cNvPr>
          <p:cNvGraphicFramePr>
            <a:graphicFrameLocks noGrp="1"/>
          </p:cNvGraphicFramePr>
          <p:nvPr>
            <p:extLst>
              <p:ext uri="{D42A27DB-BD31-4B8C-83A1-F6EECF244321}">
                <p14:modId xmlns:p14="http://schemas.microsoft.com/office/powerpoint/2010/main" val="709297230"/>
              </p:ext>
            </p:extLst>
          </p:nvPr>
        </p:nvGraphicFramePr>
        <p:xfrm>
          <a:off x="1331470" y="1493518"/>
          <a:ext cx="9793728" cy="4545330"/>
        </p:xfrm>
        <a:graphic>
          <a:graphicData uri="http://schemas.openxmlformats.org/drawingml/2006/table">
            <a:tbl>
              <a:tblPr firstRow="1" bandRow="1">
                <a:tableStyleId>{72833802-FEF1-4C79-8D5D-14CF1EAF98D9}</a:tableStyleId>
              </a:tblPr>
              <a:tblGrid>
                <a:gridCol w="2448432">
                  <a:extLst>
                    <a:ext uri="{9D8B030D-6E8A-4147-A177-3AD203B41FA5}">
                      <a16:colId xmlns:a16="http://schemas.microsoft.com/office/drawing/2014/main" val="2085239231"/>
                    </a:ext>
                  </a:extLst>
                </a:gridCol>
                <a:gridCol w="2448432">
                  <a:extLst>
                    <a:ext uri="{9D8B030D-6E8A-4147-A177-3AD203B41FA5}">
                      <a16:colId xmlns:a16="http://schemas.microsoft.com/office/drawing/2014/main" val="2985164673"/>
                    </a:ext>
                  </a:extLst>
                </a:gridCol>
                <a:gridCol w="2448432">
                  <a:extLst>
                    <a:ext uri="{9D8B030D-6E8A-4147-A177-3AD203B41FA5}">
                      <a16:colId xmlns:a16="http://schemas.microsoft.com/office/drawing/2014/main" val="3006655115"/>
                    </a:ext>
                  </a:extLst>
                </a:gridCol>
                <a:gridCol w="2448432">
                  <a:extLst>
                    <a:ext uri="{9D8B030D-6E8A-4147-A177-3AD203B41FA5}">
                      <a16:colId xmlns:a16="http://schemas.microsoft.com/office/drawing/2014/main" val="3696887001"/>
                    </a:ext>
                  </a:extLst>
                </a:gridCol>
              </a:tblGrid>
              <a:tr h="454533">
                <a:tc>
                  <a:txBody>
                    <a:bodyPr/>
                    <a:lstStyle/>
                    <a:p>
                      <a:pPr algn="ctr"/>
                      <a:r>
                        <a:rPr lang="en-US" dirty="0"/>
                        <a:t>Parts name</a:t>
                      </a:r>
                    </a:p>
                  </a:txBody>
                  <a:tcPr>
                    <a:solidFill>
                      <a:srgbClr val="C00000"/>
                    </a:solidFill>
                  </a:tcPr>
                </a:tc>
                <a:tc>
                  <a:txBody>
                    <a:bodyPr/>
                    <a:lstStyle/>
                    <a:p>
                      <a:pPr algn="ctr"/>
                      <a:r>
                        <a:rPr lang="en-US" dirty="0"/>
                        <a:t>Quantity</a:t>
                      </a:r>
                    </a:p>
                  </a:txBody>
                  <a:tcPr>
                    <a:solidFill>
                      <a:srgbClr val="C00000"/>
                    </a:solidFill>
                  </a:tcPr>
                </a:tc>
                <a:tc>
                  <a:txBody>
                    <a:bodyPr/>
                    <a:lstStyle/>
                    <a:p>
                      <a:pPr algn="ctr"/>
                      <a:r>
                        <a:rPr lang="en-US" dirty="0"/>
                        <a:t>Cost per unit (Tk.)</a:t>
                      </a:r>
                    </a:p>
                  </a:txBody>
                  <a:tcPr>
                    <a:solidFill>
                      <a:srgbClr val="C00000"/>
                    </a:solidFill>
                  </a:tcPr>
                </a:tc>
                <a:tc>
                  <a:txBody>
                    <a:bodyPr/>
                    <a:lstStyle/>
                    <a:p>
                      <a:pPr algn="ctr"/>
                      <a:r>
                        <a:rPr lang="en-US" dirty="0"/>
                        <a:t>Cost of part(Tk.)</a:t>
                      </a:r>
                    </a:p>
                  </a:txBody>
                  <a:tcPr>
                    <a:solidFill>
                      <a:srgbClr val="C00000"/>
                    </a:solidFill>
                  </a:tcPr>
                </a:tc>
                <a:extLst>
                  <a:ext uri="{0D108BD9-81ED-4DB2-BD59-A6C34878D82A}">
                    <a16:rowId xmlns:a16="http://schemas.microsoft.com/office/drawing/2014/main" val="3186773785"/>
                  </a:ext>
                </a:extLst>
              </a:tr>
              <a:tr h="454533">
                <a:tc>
                  <a:txBody>
                    <a:bodyPr/>
                    <a:lstStyle/>
                    <a:p>
                      <a:r>
                        <a:rPr lang="en-US" dirty="0"/>
                        <a:t>I2C LCD driver</a:t>
                      </a:r>
                    </a:p>
                  </a:txBody>
                  <a:tcPr/>
                </a:tc>
                <a:tc>
                  <a:txBody>
                    <a:bodyPr/>
                    <a:lstStyle/>
                    <a:p>
                      <a:r>
                        <a:rPr lang="en-US" dirty="0"/>
                        <a:t>1</a:t>
                      </a:r>
                    </a:p>
                  </a:txBody>
                  <a:tcPr/>
                </a:tc>
                <a:tc>
                  <a:txBody>
                    <a:bodyPr/>
                    <a:lstStyle/>
                    <a:p>
                      <a:r>
                        <a:rPr lang="en-US" dirty="0"/>
                        <a:t>126</a:t>
                      </a:r>
                    </a:p>
                  </a:txBody>
                  <a:tcPr/>
                </a:tc>
                <a:tc>
                  <a:txBody>
                    <a:bodyPr/>
                    <a:lstStyle/>
                    <a:p>
                      <a:r>
                        <a:rPr lang="en-US" dirty="0"/>
                        <a:t>126</a:t>
                      </a:r>
                    </a:p>
                  </a:txBody>
                  <a:tcPr/>
                </a:tc>
                <a:extLst>
                  <a:ext uri="{0D108BD9-81ED-4DB2-BD59-A6C34878D82A}">
                    <a16:rowId xmlns:a16="http://schemas.microsoft.com/office/drawing/2014/main" val="3705521014"/>
                  </a:ext>
                </a:extLst>
              </a:tr>
              <a:tr h="454533">
                <a:tc>
                  <a:txBody>
                    <a:bodyPr/>
                    <a:lstStyle/>
                    <a:p>
                      <a:r>
                        <a:rPr lang="en-US" dirty="0"/>
                        <a:t>Exhaust fan</a:t>
                      </a:r>
                    </a:p>
                  </a:txBody>
                  <a:tcPr/>
                </a:tc>
                <a:tc>
                  <a:txBody>
                    <a:bodyPr/>
                    <a:lstStyle/>
                    <a:p>
                      <a:r>
                        <a:rPr lang="en-US" dirty="0"/>
                        <a:t>1</a:t>
                      </a:r>
                    </a:p>
                  </a:txBody>
                  <a:tcPr/>
                </a:tc>
                <a:tc>
                  <a:txBody>
                    <a:bodyPr/>
                    <a:lstStyle/>
                    <a:p>
                      <a:r>
                        <a:rPr lang="en-US" dirty="0"/>
                        <a:t>140</a:t>
                      </a:r>
                    </a:p>
                  </a:txBody>
                  <a:tcPr/>
                </a:tc>
                <a:tc>
                  <a:txBody>
                    <a:bodyPr/>
                    <a:lstStyle/>
                    <a:p>
                      <a:r>
                        <a:rPr lang="en-US" dirty="0"/>
                        <a:t>140</a:t>
                      </a:r>
                    </a:p>
                  </a:txBody>
                  <a:tcPr/>
                </a:tc>
                <a:extLst>
                  <a:ext uri="{0D108BD9-81ED-4DB2-BD59-A6C34878D82A}">
                    <a16:rowId xmlns:a16="http://schemas.microsoft.com/office/drawing/2014/main" val="4289239780"/>
                  </a:ext>
                </a:extLst>
              </a:tr>
              <a:tr h="454533">
                <a:tc>
                  <a:txBody>
                    <a:bodyPr/>
                    <a:lstStyle/>
                    <a:p>
                      <a:r>
                        <a:rPr lang="en-US" dirty="0"/>
                        <a:t>Water pump</a:t>
                      </a:r>
                    </a:p>
                  </a:txBody>
                  <a:tcPr/>
                </a:tc>
                <a:tc>
                  <a:txBody>
                    <a:bodyPr/>
                    <a:lstStyle/>
                    <a:p>
                      <a:r>
                        <a:rPr lang="en-US" dirty="0"/>
                        <a:t>1</a:t>
                      </a:r>
                    </a:p>
                  </a:txBody>
                  <a:tcPr/>
                </a:tc>
                <a:tc>
                  <a:txBody>
                    <a:bodyPr/>
                    <a:lstStyle/>
                    <a:p>
                      <a:r>
                        <a:rPr lang="en-US" dirty="0"/>
                        <a:t>160</a:t>
                      </a:r>
                    </a:p>
                  </a:txBody>
                  <a:tcPr/>
                </a:tc>
                <a:tc>
                  <a:txBody>
                    <a:bodyPr/>
                    <a:lstStyle/>
                    <a:p>
                      <a:r>
                        <a:rPr lang="en-US" dirty="0"/>
                        <a:t>160</a:t>
                      </a:r>
                    </a:p>
                  </a:txBody>
                  <a:tcPr/>
                </a:tc>
                <a:extLst>
                  <a:ext uri="{0D108BD9-81ED-4DB2-BD59-A6C34878D82A}">
                    <a16:rowId xmlns:a16="http://schemas.microsoft.com/office/drawing/2014/main" val="3802748872"/>
                  </a:ext>
                </a:extLst>
              </a:tr>
              <a:tr h="454533">
                <a:tc>
                  <a:txBody>
                    <a:bodyPr/>
                    <a:lstStyle/>
                    <a:p>
                      <a:r>
                        <a:rPr lang="en-US" dirty="0"/>
                        <a:t>Frame</a:t>
                      </a:r>
                    </a:p>
                  </a:txBody>
                  <a:tcPr/>
                </a:tc>
                <a:tc>
                  <a:txBody>
                    <a:bodyPr/>
                    <a:lstStyle/>
                    <a:p>
                      <a:r>
                        <a:rPr lang="en-US" dirty="0"/>
                        <a:t>1</a:t>
                      </a:r>
                    </a:p>
                  </a:txBody>
                  <a:tcPr/>
                </a:tc>
                <a:tc>
                  <a:txBody>
                    <a:bodyPr/>
                    <a:lstStyle/>
                    <a:p>
                      <a:r>
                        <a:rPr lang="en-US" dirty="0"/>
                        <a:t>570</a:t>
                      </a:r>
                    </a:p>
                  </a:txBody>
                  <a:tcPr/>
                </a:tc>
                <a:tc>
                  <a:txBody>
                    <a:bodyPr/>
                    <a:lstStyle/>
                    <a:p>
                      <a:r>
                        <a:rPr lang="en-US" dirty="0"/>
                        <a:t>570</a:t>
                      </a:r>
                    </a:p>
                  </a:txBody>
                  <a:tcPr/>
                </a:tc>
                <a:extLst>
                  <a:ext uri="{0D108BD9-81ED-4DB2-BD59-A6C34878D82A}">
                    <a16:rowId xmlns:a16="http://schemas.microsoft.com/office/drawing/2014/main" val="265114432"/>
                  </a:ext>
                </a:extLst>
              </a:tr>
              <a:tr h="454533">
                <a:tc>
                  <a:txBody>
                    <a:bodyPr/>
                    <a:lstStyle/>
                    <a:p>
                      <a:r>
                        <a:rPr lang="en-US" dirty="0"/>
                        <a:t>DHT11</a:t>
                      </a:r>
                    </a:p>
                  </a:txBody>
                  <a:tcPr/>
                </a:tc>
                <a:tc>
                  <a:txBody>
                    <a:bodyPr/>
                    <a:lstStyle/>
                    <a:p>
                      <a:r>
                        <a:rPr lang="en-US" dirty="0"/>
                        <a:t>1</a:t>
                      </a:r>
                    </a:p>
                  </a:txBody>
                  <a:tcPr/>
                </a:tc>
                <a:tc>
                  <a:txBody>
                    <a:bodyPr/>
                    <a:lstStyle/>
                    <a:p>
                      <a:r>
                        <a:rPr lang="en-US" dirty="0"/>
                        <a:t>180</a:t>
                      </a:r>
                    </a:p>
                  </a:txBody>
                  <a:tcPr/>
                </a:tc>
                <a:tc>
                  <a:txBody>
                    <a:bodyPr/>
                    <a:lstStyle/>
                    <a:p>
                      <a:r>
                        <a:rPr lang="en-US" dirty="0"/>
                        <a:t>180</a:t>
                      </a:r>
                    </a:p>
                  </a:txBody>
                  <a:tcPr/>
                </a:tc>
                <a:extLst>
                  <a:ext uri="{0D108BD9-81ED-4DB2-BD59-A6C34878D82A}">
                    <a16:rowId xmlns:a16="http://schemas.microsoft.com/office/drawing/2014/main" val="1175342841"/>
                  </a:ext>
                </a:extLst>
              </a:tr>
              <a:tr h="454533">
                <a:tc>
                  <a:txBody>
                    <a:bodyPr/>
                    <a:lstStyle/>
                    <a:p>
                      <a:r>
                        <a:rPr lang="en-US" dirty="0"/>
                        <a:t>DHT22</a:t>
                      </a:r>
                    </a:p>
                  </a:txBody>
                  <a:tcPr/>
                </a:tc>
                <a:tc>
                  <a:txBody>
                    <a:bodyPr/>
                    <a:lstStyle/>
                    <a:p>
                      <a:r>
                        <a:rPr lang="en-US" dirty="0"/>
                        <a:t>1</a:t>
                      </a:r>
                    </a:p>
                  </a:txBody>
                  <a:tcPr/>
                </a:tc>
                <a:tc>
                  <a:txBody>
                    <a:bodyPr/>
                    <a:lstStyle/>
                    <a:p>
                      <a:r>
                        <a:rPr lang="en-US" dirty="0"/>
                        <a:t>490</a:t>
                      </a:r>
                    </a:p>
                  </a:txBody>
                  <a:tcPr/>
                </a:tc>
                <a:tc>
                  <a:txBody>
                    <a:bodyPr/>
                    <a:lstStyle/>
                    <a:p>
                      <a:r>
                        <a:rPr lang="en-US" dirty="0"/>
                        <a:t>490</a:t>
                      </a:r>
                    </a:p>
                  </a:txBody>
                  <a:tcPr/>
                </a:tc>
                <a:extLst>
                  <a:ext uri="{0D108BD9-81ED-4DB2-BD59-A6C34878D82A}">
                    <a16:rowId xmlns:a16="http://schemas.microsoft.com/office/drawing/2014/main" val="2611235077"/>
                  </a:ext>
                </a:extLst>
              </a:tr>
              <a:tr h="454533">
                <a:tc>
                  <a:txBody>
                    <a:bodyPr/>
                    <a:lstStyle/>
                    <a:p>
                      <a:r>
                        <a:rPr lang="en-US" dirty="0"/>
                        <a:t>Buzzer</a:t>
                      </a:r>
                    </a:p>
                  </a:txBody>
                  <a:tcPr/>
                </a:tc>
                <a:tc>
                  <a:txBody>
                    <a:bodyPr/>
                    <a:lstStyle/>
                    <a:p>
                      <a:r>
                        <a:rPr lang="en-US" dirty="0"/>
                        <a:t>1</a:t>
                      </a:r>
                    </a:p>
                  </a:txBody>
                  <a:tcPr/>
                </a:tc>
                <a:tc>
                  <a:txBody>
                    <a:bodyPr/>
                    <a:lstStyle/>
                    <a:p>
                      <a:r>
                        <a:rPr lang="en-US" dirty="0"/>
                        <a:t>15</a:t>
                      </a:r>
                    </a:p>
                  </a:txBody>
                  <a:tcPr/>
                </a:tc>
                <a:tc>
                  <a:txBody>
                    <a:bodyPr/>
                    <a:lstStyle/>
                    <a:p>
                      <a:r>
                        <a:rPr lang="en-US" dirty="0"/>
                        <a:t>15</a:t>
                      </a:r>
                    </a:p>
                  </a:txBody>
                  <a:tcPr/>
                </a:tc>
                <a:extLst>
                  <a:ext uri="{0D108BD9-81ED-4DB2-BD59-A6C34878D82A}">
                    <a16:rowId xmlns:a16="http://schemas.microsoft.com/office/drawing/2014/main" val="2324972946"/>
                  </a:ext>
                </a:extLst>
              </a:tr>
              <a:tr h="454533">
                <a:tc>
                  <a:txBody>
                    <a:bodyPr/>
                    <a:lstStyle/>
                    <a:p>
                      <a:r>
                        <a:rPr lang="en-US" b="0" dirty="0"/>
                        <a:t>PV panel</a:t>
                      </a:r>
                    </a:p>
                  </a:txBody>
                  <a:tcPr/>
                </a:tc>
                <a:tc>
                  <a:txBody>
                    <a:bodyPr/>
                    <a:lstStyle/>
                    <a:p>
                      <a:r>
                        <a:rPr lang="en-US" dirty="0"/>
                        <a:t>2</a:t>
                      </a:r>
                    </a:p>
                  </a:txBody>
                  <a:tcPr/>
                </a:tc>
                <a:tc>
                  <a:txBody>
                    <a:bodyPr/>
                    <a:lstStyle/>
                    <a:p>
                      <a:r>
                        <a:rPr lang="en-US" dirty="0"/>
                        <a:t>227</a:t>
                      </a:r>
                    </a:p>
                  </a:txBody>
                  <a:tcPr/>
                </a:tc>
                <a:tc>
                  <a:txBody>
                    <a:bodyPr/>
                    <a:lstStyle/>
                    <a:p>
                      <a:r>
                        <a:rPr lang="en-US" dirty="0"/>
                        <a:t>454</a:t>
                      </a:r>
                    </a:p>
                  </a:txBody>
                  <a:tcPr/>
                </a:tc>
                <a:extLst>
                  <a:ext uri="{0D108BD9-81ED-4DB2-BD59-A6C34878D82A}">
                    <a16:rowId xmlns:a16="http://schemas.microsoft.com/office/drawing/2014/main" val="1847127883"/>
                  </a:ext>
                </a:extLst>
              </a:tr>
              <a:tr h="454533">
                <a:tc>
                  <a:txBody>
                    <a:bodyPr/>
                    <a:lstStyle/>
                    <a:p>
                      <a:r>
                        <a:rPr lang="en-US" dirty="0"/>
                        <a:t>Charger circuit</a:t>
                      </a:r>
                    </a:p>
                  </a:txBody>
                  <a:tcPr/>
                </a:tc>
                <a:tc>
                  <a:txBody>
                    <a:bodyPr/>
                    <a:lstStyle/>
                    <a:p>
                      <a:r>
                        <a:rPr lang="en-US" dirty="0"/>
                        <a:t>1</a:t>
                      </a:r>
                    </a:p>
                  </a:txBody>
                  <a:tcPr/>
                </a:tc>
                <a:tc>
                  <a:txBody>
                    <a:bodyPr/>
                    <a:lstStyle/>
                    <a:p>
                      <a:r>
                        <a:rPr lang="en-US" dirty="0"/>
                        <a:t>48</a:t>
                      </a:r>
                    </a:p>
                  </a:txBody>
                  <a:tcPr/>
                </a:tc>
                <a:tc>
                  <a:txBody>
                    <a:bodyPr/>
                    <a:lstStyle/>
                    <a:p>
                      <a:r>
                        <a:rPr lang="en-US" dirty="0"/>
                        <a:t>48</a:t>
                      </a:r>
                    </a:p>
                  </a:txBody>
                  <a:tcPr/>
                </a:tc>
                <a:extLst>
                  <a:ext uri="{0D108BD9-81ED-4DB2-BD59-A6C34878D82A}">
                    <a16:rowId xmlns:a16="http://schemas.microsoft.com/office/drawing/2014/main" val="2008068843"/>
                  </a:ext>
                </a:extLst>
              </a:tr>
            </a:tbl>
          </a:graphicData>
        </a:graphic>
      </p:graphicFrame>
    </p:spTree>
    <p:extLst>
      <p:ext uri="{BB962C8B-B14F-4D97-AF65-F5344CB8AC3E}">
        <p14:creationId xmlns:p14="http://schemas.microsoft.com/office/powerpoint/2010/main" val="3273366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a:xfrm>
            <a:off x="1066800" y="666226"/>
            <a:ext cx="10058400" cy="729006"/>
          </a:xfrm>
        </p:spPr>
        <p:txBody>
          <a:bodyPr>
            <a:noAutofit/>
          </a:bodyPr>
          <a:lstStyle/>
          <a:p>
            <a:r>
              <a:rPr lang="en-US" sz="3600" dirty="0"/>
              <a:t>5.2 </a:t>
            </a:r>
            <a:r>
              <a:rPr lang="en-GB" sz="3600" dirty="0"/>
              <a:t>Project Management and Cost Analysis</a:t>
            </a:r>
            <a:br>
              <a:rPr lang="en-US" sz="3600" dirty="0"/>
            </a:br>
            <a:endParaRPr lang="en-GB" sz="3600"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7" name="TextBox 6">
            <a:extLst>
              <a:ext uri="{FF2B5EF4-FFF2-40B4-BE49-F238E27FC236}">
                <a16:creationId xmlns:a16="http://schemas.microsoft.com/office/drawing/2014/main" id="{EBBBCD1C-83EE-59C6-1CFF-FBDC437E2AE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1706160</a:t>
            </a:r>
            <a:endParaRPr lang="en-GB" i="1" dirty="0">
              <a:solidFill>
                <a:srgbClr val="FFFF00"/>
              </a:solidFill>
              <a:latin typeface="Arial Narrow" panose="020B0606020202030204" pitchFamily="34" charset="0"/>
            </a:endParaRPr>
          </a:p>
        </p:txBody>
      </p:sp>
      <p:graphicFrame>
        <p:nvGraphicFramePr>
          <p:cNvPr id="8" name="Table 8">
            <a:extLst>
              <a:ext uri="{FF2B5EF4-FFF2-40B4-BE49-F238E27FC236}">
                <a16:creationId xmlns:a16="http://schemas.microsoft.com/office/drawing/2014/main" id="{291C5CC6-1198-C003-71CD-130EAF0C5906}"/>
              </a:ext>
            </a:extLst>
          </p:cNvPr>
          <p:cNvGraphicFramePr>
            <a:graphicFrameLocks noGrp="1"/>
          </p:cNvGraphicFramePr>
          <p:nvPr>
            <p:extLst>
              <p:ext uri="{D42A27DB-BD31-4B8C-83A1-F6EECF244321}">
                <p14:modId xmlns:p14="http://schemas.microsoft.com/office/powerpoint/2010/main" val="1603148084"/>
              </p:ext>
            </p:extLst>
          </p:nvPr>
        </p:nvGraphicFramePr>
        <p:xfrm>
          <a:off x="1331470" y="1493518"/>
          <a:ext cx="9793728" cy="3181731"/>
        </p:xfrm>
        <a:graphic>
          <a:graphicData uri="http://schemas.openxmlformats.org/drawingml/2006/table">
            <a:tbl>
              <a:tblPr firstRow="1" bandRow="1">
                <a:tableStyleId>{72833802-FEF1-4C79-8D5D-14CF1EAF98D9}</a:tableStyleId>
              </a:tblPr>
              <a:tblGrid>
                <a:gridCol w="2448432">
                  <a:extLst>
                    <a:ext uri="{9D8B030D-6E8A-4147-A177-3AD203B41FA5}">
                      <a16:colId xmlns:a16="http://schemas.microsoft.com/office/drawing/2014/main" val="2085239231"/>
                    </a:ext>
                  </a:extLst>
                </a:gridCol>
                <a:gridCol w="2448432">
                  <a:extLst>
                    <a:ext uri="{9D8B030D-6E8A-4147-A177-3AD203B41FA5}">
                      <a16:colId xmlns:a16="http://schemas.microsoft.com/office/drawing/2014/main" val="2985164673"/>
                    </a:ext>
                  </a:extLst>
                </a:gridCol>
                <a:gridCol w="2448432">
                  <a:extLst>
                    <a:ext uri="{9D8B030D-6E8A-4147-A177-3AD203B41FA5}">
                      <a16:colId xmlns:a16="http://schemas.microsoft.com/office/drawing/2014/main" val="3006655115"/>
                    </a:ext>
                  </a:extLst>
                </a:gridCol>
                <a:gridCol w="2448432">
                  <a:extLst>
                    <a:ext uri="{9D8B030D-6E8A-4147-A177-3AD203B41FA5}">
                      <a16:colId xmlns:a16="http://schemas.microsoft.com/office/drawing/2014/main" val="3696887001"/>
                    </a:ext>
                  </a:extLst>
                </a:gridCol>
              </a:tblGrid>
              <a:tr h="454533">
                <a:tc>
                  <a:txBody>
                    <a:bodyPr/>
                    <a:lstStyle/>
                    <a:p>
                      <a:pPr algn="ctr"/>
                      <a:r>
                        <a:rPr lang="en-US" dirty="0"/>
                        <a:t>Parts name</a:t>
                      </a:r>
                    </a:p>
                  </a:txBody>
                  <a:tcPr>
                    <a:solidFill>
                      <a:srgbClr val="C00000"/>
                    </a:solidFill>
                  </a:tcPr>
                </a:tc>
                <a:tc>
                  <a:txBody>
                    <a:bodyPr/>
                    <a:lstStyle/>
                    <a:p>
                      <a:pPr algn="ctr"/>
                      <a:r>
                        <a:rPr lang="en-US" dirty="0"/>
                        <a:t>Quantity</a:t>
                      </a:r>
                    </a:p>
                  </a:txBody>
                  <a:tcPr>
                    <a:solidFill>
                      <a:srgbClr val="C00000"/>
                    </a:solidFill>
                  </a:tcPr>
                </a:tc>
                <a:tc>
                  <a:txBody>
                    <a:bodyPr/>
                    <a:lstStyle/>
                    <a:p>
                      <a:pPr algn="ctr"/>
                      <a:r>
                        <a:rPr lang="en-US" dirty="0"/>
                        <a:t>Cost per unit (Tk.)</a:t>
                      </a:r>
                    </a:p>
                  </a:txBody>
                  <a:tcPr>
                    <a:solidFill>
                      <a:srgbClr val="C00000"/>
                    </a:solidFill>
                  </a:tcPr>
                </a:tc>
                <a:tc>
                  <a:txBody>
                    <a:bodyPr/>
                    <a:lstStyle/>
                    <a:p>
                      <a:pPr algn="ctr"/>
                      <a:r>
                        <a:rPr lang="en-US" dirty="0"/>
                        <a:t>Cost of part(Tk.)</a:t>
                      </a:r>
                    </a:p>
                  </a:txBody>
                  <a:tcPr>
                    <a:solidFill>
                      <a:srgbClr val="C00000"/>
                    </a:solidFill>
                  </a:tcPr>
                </a:tc>
                <a:extLst>
                  <a:ext uri="{0D108BD9-81ED-4DB2-BD59-A6C34878D82A}">
                    <a16:rowId xmlns:a16="http://schemas.microsoft.com/office/drawing/2014/main" val="3186773785"/>
                  </a:ext>
                </a:extLst>
              </a:tr>
              <a:tr h="454533">
                <a:tc>
                  <a:txBody>
                    <a:bodyPr/>
                    <a:lstStyle/>
                    <a:p>
                      <a:r>
                        <a:rPr lang="en-US" dirty="0"/>
                        <a:t>3.7 V Battery</a:t>
                      </a:r>
                    </a:p>
                  </a:txBody>
                  <a:tcPr/>
                </a:tc>
                <a:tc>
                  <a:txBody>
                    <a:bodyPr/>
                    <a:lstStyle/>
                    <a:p>
                      <a:r>
                        <a:rPr lang="en-US" dirty="0"/>
                        <a:t>2</a:t>
                      </a:r>
                    </a:p>
                  </a:txBody>
                  <a:tcPr/>
                </a:tc>
                <a:tc>
                  <a:txBody>
                    <a:bodyPr/>
                    <a:lstStyle/>
                    <a:p>
                      <a:r>
                        <a:rPr lang="en-US" dirty="0"/>
                        <a:t>90</a:t>
                      </a:r>
                    </a:p>
                  </a:txBody>
                  <a:tcPr/>
                </a:tc>
                <a:tc>
                  <a:txBody>
                    <a:bodyPr/>
                    <a:lstStyle/>
                    <a:p>
                      <a:r>
                        <a:rPr lang="en-US" dirty="0"/>
                        <a:t>180</a:t>
                      </a:r>
                    </a:p>
                  </a:txBody>
                  <a:tcPr/>
                </a:tc>
                <a:extLst>
                  <a:ext uri="{0D108BD9-81ED-4DB2-BD59-A6C34878D82A}">
                    <a16:rowId xmlns:a16="http://schemas.microsoft.com/office/drawing/2014/main" val="3705521014"/>
                  </a:ext>
                </a:extLst>
              </a:tr>
              <a:tr h="454533">
                <a:tc>
                  <a:txBody>
                    <a:bodyPr/>
                    <a:lstStyle/>
                    <a:p>
                      <a:r>
                        <a:rPr lang="en-US" dirty="0"/>
                        <a:t>Soldering</a:t>
                      </a:r>
                    </a:p>
                  </a:txBody>
                  <a:tcPr/>
                </a:tc>
                <a:tc>
                  <a:txBody>
                    <a:bodyPr/>
                    <a:lstStyle/>
                    <a:p>
                      <a:endParaRPr lang="en-US" dirty="0"/>
                    </a:p>
                  </a:txBody>
                  <a:tcPr/>
                </a:tc>
                <a:tc>
                  <a:txBody>
                    <a:bodyPr/>
                    <a:lstStyle/>
                    <a:p>
                      <a:endParaRPr lang="en-US" dirty="0"/>
                    </a:p>
                  </a:txBody>
                  <a:tcPr/>
                </a:tc>
                <a:tc>
                  <a:txBody>
                    <a:bodyPr/>
                    <a:lstStyle/>
                    <a:p>
                      <a:r>
                        <a:rPr lang="en-US" dirty="0"/>
                        <a:t>300</a:t>
                      </a:r>
                    </a:p>
                  </a:txBody>
                  <a:tcPr/>
                </a:tc>
                <a:extLst>
                  <a:ext uri="{0D108BD9-81ED-4DB2-BD59-A6C34878D82A}">
                    <a16:rowId xmlns:a16="http://schemas.microsoft.com/office/drawing/2014/main" val="2458454082"/>
                  </a:ext>
                </a:extLst>
              </a:tr>
              <a:tr h="454533">
                <a:tc>
                  <a:txBody>
                    <a:bodyPr/>
                    <a:lstStyle/>
                    <a:p>
                      <a:r>
                        <a:rPr lang="en-US" dirty="0"/>
                        <a:t>Transport cost</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802137299"/>
                  </a:ext>
                </a:extLst>
              </a:tr>
              <a:tr h="454533">
                <a:tc>
                  <a:txBody>
                    <a:bodyPr/>
                    <a:lstStyle/>
                    <a:p>
                      <a:r>
                        <a:rPr lang="en-US" dirty="0"/>
                        <a:t>Walton USB type B</a:t>
                      </a:r>
                    </a:p>
                  </a:txBody>
                  <a:tcPr/>
                </a:tc>
                <a:tc>
                  <a:txBody>
                    <a:bodyPr/>
                    <a:lstStyle/>
                    <a:p>
                      <a:r>
                        <a:rPr lang="en-US" dirty="0"/>
                        <a:t>1</a:t>
                      </a:r>
                    </a:p>
                  </a:txBody>
                  <a:tcPr/>
                </a:tc>
                <a:tc>
                  <a:txBody>
                    <a:bodyPr/>
                    <a:lstStyle/>
                    <a:p>
                      <a:r>
                        <a:rPr lang="en-US" dirty="0"/>
                        <a:t>350</a:t>
                      </a:r>
                    </a:p>
                  </a:txBody>
                  <a:tcPr/>
                </a:tc>
                <a:tc>
                  <a:txBody>
                    <a:bodyPr/>
                    <a:lstStyle/>
                    <a:p>
                      <a:r>
                        <a:rPr lang="en-US" dirty="0"/>
                        <a:t>350</a:t>
                      </a:r>
                    </a:p>
                  </a:txBody>
                  <a:tcPr/>
                </a:tc>
                <a:extLst>
                  <a:ext uri="{0D108BD9-81ED-4DB2-BD59-A6C34878D82A}">
                    <a16:rowId xmlns:a16="http://schemas.microsoft.com/office/drawing/2014/main" val="3049219306"/>
                  </a:ext>
                </a:extLst>
              </a:tr>
              <a:tr h="454533">
                <a:tc>
                  <a:txBody>
                    <a:bodyPr/>
                    <a:lstStyle/>
                    <a:p>
                      <a:r>
                        <a:rPr lang="en-US" dirty="0"/>
                        <a:t>Edison Type B</a:t>
                      </a:r>
                    </a:p>
                  </a:txBody>
                  <a:tcPr/>
                </a:tc>
                <a:tc>
                  <a:txBody>
                    <a:bodyPr/>
                    <a:lstStyle/>
                    <a:p>
                      <a:r>
                        <a:rPr lang="en-US" dirty="0"/>
                        <a:t>1</a:t>
                      </a:r>
                    </a:p>
                  </a:txBody>
                  <a:tcPr/>
                </a:tc>
                <a:tc>
                  <a:txBody>
                    <a:bodyPr/>
                    <a:lstStyle/>
                    <a:p>
                      <a:r>
                        <a:rPr lang="en-US" dirty="0"/>
                        <a:t>110</a:t>
                      </a:r>
                    </a:p>
                  </a:txBody>
                  <a:tcPr/>
                </a:tc>
                <a:tc>
                  <a:txBody>
                    <a:bodyPr/>
                    <a:lstStyle/>
                    <a:p>
                      <a:r>
                        <a:rPr lang="en-US" dirty="0"/>
                        <a:t>110</a:t>
                      </a:r>
                    </a:p>
                  </a:txBody>
                  <a:tcPr/>
                </a:tc>
                <a:extLst>
                  <a:ext uri="{0D108BD9-81ED-4DB2-BD59-A6C34878D82A}">
                    <a16:rowId xmlns:a16="http://schemas.microsoft.com/office/drawing/2014/main" val="1864670536"/>
                  </a:ext>
                </a:extLst>
              </a:tr>
              <a:tr h="454533">
                <a:tc>
                  <a:txBody>
                    <a:bodyPr/>
                    <a:lstStyle/>
                    <a:p>
                      <a:r>
                        <a:rPr lang="en-US" b="1" dirty="0"/>
                        <a:t>Cost per unit</a:t>
                      </a:r>
                    </a:p>
                  </a:txBody>
                  <a:tcPr/>
                </a:tc>
                <a:tc>
                  <a:txBody>
                    <a:bodyPr/>
                    <a:lstStyle/>
                    <a:p>
                      <a:endParaRPr lang="en-US" dirty="0"/>
                    </a:p>
                  </a:txBody>
                  <a:tcPr/>
                </a:tc>
                <a:tc>
                  <a:txBody>
                    <a:bodyPr/>
                    <a:lstStyle/>
                    <a:p>
                      <a:endParaRPr lang="en-US" dirty="0"/>
                    </a:p>
                  </a:txBody>
                  <a:tcPr/>
                </a:tc>
                <a:tc>
                  <a:txBody>
                    <a:bodyPr/>
                    <a:lstStyle/>
                    <a:p>
                      <a:r>
                        <a:rPr lang="en-US" b="1" dirty="0"/>
                        <a:t>11669</a:t>
                      </a:r>
                    </a:p>
                  </a:txBody>
                  <a:tcPr/>
                </a:tc>
                <a:extLst>
                  <a:ext uri="{0D108BD9-81ED-4DB2-BD59-A6C34878D82A}">
                    <a16:rowId xmlns:a16="http://schemas.microsoft.com/office/drawing/2014/main" val="1812255305"/>
                  </a:ext>
                </a:extLst>
              </a:tr>
            </a:tbl>
          </a:graphicData>
        </a:graphic>
      </p:graphicFrame>
      <p:sp>
        <p:nvSpPr>
          <p:cNvPr id="3" name="TextBox 2">
            <a:extLst>
              <a:ext uri="{FF2B5EF4-FFF2-40B4-BE49-F238E27FC236}">
                <a16:creationId xmlns:a16="http://schemas.microsoft.com/office/drawing/2014/main" id="{04F7D24E-2FA7-728E-0540-E54FF118633F}"/>
              </a:ext>
            </a:extLst>
          </p:cNvPr>
          <p:cNvSpPr txBox="1"/>
          <p:nvPr/>
        </p:nvSpPr>
        <p:spPr>
          <a:xfrm>
            <a:off x="1331470" y="5041316"/>
            <a:ext cx="9793728" cy="646331"/>
          </a:xfrm>
          <a:prstGeom prst="rect">
            <a:avLst/>
          </a:prstGeom>
          <a:noFill/>
        </p:spPr>
        <p:txBody>
          <a:bodyPr wrap="square" rtlCol="0">
            <a:spAutoFit/>
          </a:bodyPr>
          <a:lstStyle/>
          <a:p>
            <a:pPr algn="ctr"/>
            <a:r>
              <a:rPr lang="en-US" dirty="0">
                <a:solidFill>
                  <a:schemeClr val="bg2">
                    <a:lumMod val="50000"/>
                  </a:schemeClr>
                </a:solidFill>
              </a:rPr>
              <a:t>* A lot of extra cost incurred as components would get damaged very easily and had to be purchased multiple times</a:t>
            </a:r>
          </a:p>
        </p:txBody>
      </p:sp>
    </p:spTree>
    <p:extLst>
      <p:ext uri="{BB962C8B-B14F-4D97-AF65-F5344CB8AC3E}">
        <p14:creationId xmlns:p14="http://schemas.microsoft.com/office/powerpoint/2010/main" val="3086977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5.3 Practical Considerations of the Design</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lstStyle/>
          <a:p>
            <a:r>
              <a:rPr lang="en-GB" dirty="0"/>
              <a:t>Makes people aware beforehand</a:t>
            </a:r>
          </a:p>
          <a:p>
            <a:r>
              <a:rPr lang="en-GB" dirty="0"/>
              <a:t>Addresses a vital safety issue at the status quo</a:t>
            </a:r>
          </a:p>
          <a:p>
            <a:r>
              <a:rPr lang="en-GB" dirty="0"/>
              <a:t>Uses sustainable form of energy</a:t>
            </a:r>
          </a:p>
          <a:p>
            <a:r>
              <a:rPr lang="en-GB" dirty="0"/>
              <a:t>Helps improve air quality by raising awareness</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18</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8" name="TextBox 7">
            <a:extLst>
              <a:ext uri="{FF2B5EF4-FFF2-40B4-BE49-F238E27FC236}">
                <a16:creationId xmlns:a16="http://schemas.microsoft.com/office/drawing/2014/main" id="{9A7AAF14-4C45-EA35-A955-9D32512D23E4}"/>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1706161</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361576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5.4 Assessment of the Impact of the Project </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normAutofit/>
          </a:bodyPr>
          <a:lstStyle/>
          <a:p>
            <a:r>
              <a:rPr lang="en-GB" dirty="0"/>
              <a:t>Is a major safety protocol for the kitchen as nowadays our kitchens are not well ventilated.</a:t>
            </a:r>
          </a:p>
          <a:p>
            <a:r>
              <a:rPr lang="en-GB" dirty="0"/>
              <a:t>Has the potential to saves hundreds of lives every year if this safety device is implemented at every household on a proper scale</a:t>
            </a:r>
          </a:p>
          <a:p>
            <a:r>
              <a:rPr lang="en-GB" dirty="0"/>
              <a:t>No special legal permissions are required to implement this project as no privacy breach or anti-green action etc. took place</a:t>
            </a:r>
          </a:p>
          <a:p>
            <a:r>
              <a:rPr lang="en-GB" dirty="0"/>
              <a:t>This does not violate any cultural norm rather makes the design of a confined kitchen safer.</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19</a:t>
            </a:fld>
            <a:endParaRPr lang="en-BD"/>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8" name="TextBox 7">
            <a:extLst>
              <a:ext uri="{FF2B5EF4-FFF2-40B4-BE49-F238E27FC236}">
                <a16:creationId xmlns:a16="http://schemas.microsoft.com/office/drawing/2014/main" id="{EF58B718-7F3C-3ADD-2AD1-559848874AE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1706161</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149217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p:txBody>
          <a:bodyPr/>
          <a:lstStyle/>
          <a:p>
            <a:r>
              <a:rPr lang="en-BD" dirty="0"/>
              <a:t>Outline</a:t>
            </a:r>
          </a:p>
        </p:txBody>
      </p:sp>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p:txBody>
          <a:bodyPr/>
          <a:lstStyle/>
          <a:p>
            <a:pPr marL="457200" indent="-457200">
              <a:buFont typeface="+mj-lt"/>
              <a:buAutoNum type="arabicPeriod"/>
            </a:pPr>
            <a:r>
              <a:rPr lang="en-BD" dirty="0"/>
              <a:t>Summary</a:t>
            </a:r>
          </a:p>
          <a:p>
            <a:pPr marL="457200" indent="-457200">
              <a:buFont typeface="+mj-lt"/>
              <a:buAutoNum type="arabicPeriod"/>
            </a:pPr>
            <a:r>
              <a:rPr lang="en-US" dirty="0"/>
              <a:t>Introduction</a:t>
            </a:r>
            <a:endParaRPr lang="en-BD" dirty="0"/>
          </a:p>
          <a:p>
            <a:pPr marL="457200" indent="-457200">
              <a:buFont typeface="+mj-lt"/>
              <a:buAutoNum type="arabicPeriod"/>
            </a:pPr>
            <a:r>
              <a:rPr lang="en-US" dirty="0"/>
              <a:t>Design</a:t>
            </a:r>
            <a:endParaRPr lang="en-BD" dirty="0"/>
          </a:p>
          <a:p>
            <a:pPr marL="457200" indent="-457200">
              <a:buFont typeface="+mj-lt"/>
              <a:buAutoNum type="arabicPeriod"/>
            </a:pPr>
            <a:r>
              <a:rPr lang="en-US" dirty="0"/>
              <a:t>Implementation</a:t>
            </a:r>
            <a:endParaRPr lang="en-BD" dirty="0"/>
          </a:p>
          <a:p>
            <a:pPr marL="457200" indent="-457200">
              <a:buFont typeface="+mj-lt"/>
              <a:buAutoNum type="arabicPeriod"/>
            </a:pPr>
            <a:r>
              <a:rPr lang="en-US" dirty="0"/>
              <a:t>Analysis and Evaluation</a:t>
            </a:r>
            <a:endParaRPr lang="en-BD" dirty="0"/>
          </a:p>
          <a:p>
            <a:pPr marL="457200" indent="-457200">
              <a:buFont typeface="+mj-lt"/>
              <a:buAutoNum type="arabicPeriod"/>
            </a:pPr>
            <a:r>
              <a:rPr lang="en-US" dirty="0"/>
              <a:t>References</a:t>
            </a:r>
            <a:endParaRPr lang="en-BD" dirty="0"/>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20474" y="6501638"/>
            <a:ext cx="512445" cy="308530"/>
          </a:xfrm>
        </p:spPr>
        <p:txBody>
          <a:bodyPr/>
          <a:lstStyle/>
          <a:p>
            <a:fld id="{E9C29D53-9981-884B-B5B6-B5743DF81FD1}" type="slidenum">
              <a:rPr lang="en-BD" smtClean="0"/>
              <a:t>2</a:t>
            </a:fld>
            <a:endParaRPr lang="en-BD" dirty="0"/>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314950" y="6482588"/>
            <a:ext cx="6096000" cy="375412"/>
          </a:xfrm>
        </p:spPr>
        <p:txBody>
          <a:bodyPr/>
          <a:lstStyle/>
          <a:p>
            <a:r>
              <a:rPr lang="en-US" dirty="0"/>
              <a:t>Gas leak detection and explosion prevention </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1237"/>
            <a:ext cx="2246755" cy="369332"/>
          </a:xfrm>
          <a:prstGeom prst="rect">
            <a:avLst/>
          </a:prstGeom>
          <a:noFill/>
        </p:spPr>
        <p:txBody>
          <a:bodyPr wrap="square" rtlCol="0">
            <a:spAutoFit/>
          </a:bodyPr>
          <a:lstStyle/>
          <a:p>
            <a:r>
              <a:rPr lang="en-US" i="1" dirty="0">
                <a:solidFill>
                  <a:srgbClr val="FFFF00"/>
                </a:solidFill>
                <a:latin typeface="Arial Narrow" panose="020B0606020202030204" pitchFamily="34" charset="0"/>
              </a:rPr>
              <a:t>Presented by: 1706163</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lstStyle/>
          <a:p>
            <a:r>
              <a:rPr lang="en-GB" dirty="0"/>
              <a:t>5.5 Evaluation of the Sustainability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lstStyle/>
          <a:p>
            <a:r>
              <a:rPr lang="en-GB" dirty="0"/>
              <a:t>The project is supposed to have high sustainability given the sensors and module used are reliable</a:t>
            </a:r>
          </a:p>
          <a:p>
            <a:r>
              <a:rPr lang="en-GB" dirty="0"/>
              <a:t>Calls and text messages are used to notify users- something that is very accessible to people all over the world.</a:t>
            </a:r>
          </a:p>
          <a:p>
            <a:r>
              <a:rPr lang="en-GB" dirty="0"/>
              <a:t>From an environmental perspective, it implements solar powered panel to supply power to the system</a:t>
            </a:r>
          </a:p>
          <a:p>
            <a:endParaRPr lang="en-GB"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20</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8" name="TextBox 7">
            <a:extLst>
              <a:ext uri="{FF2B5EF4-FFF2-40B4-BE49-F238E27FC236}">
                <a16:creationId xmlns:a16="http://schemas.microsoft.com/office/drawing/2014/main" id="{6672CFD0-6130-E23B-5F91-AD03A84FF4B0}"/>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1706161</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633352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 Reflection on Individual and Team work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marL="0" indent="0">
              <a:buNone/>
            </a:pPr>
            <a:r>
              <a:rPr lang="en-GB" sz="2800" dirty="0"/>
              <a:t>6.1  Individual Contribution of Each Member</a:t>
            </a:r>
          </a:p>
          <a:p>
            <a:pPr marL="0" indent="0">
              <a:buNone/>
            </a:pPr>
            <a:r>
              <a:rPr lang="en-GB" sz="2800" dirty="0"/>
              <a:t>6.2  Mode of </a:t>
            </a:r>
            <a:r>
              <a:rPr lang="en-GB" sz="2800" dirty="0" err="1"/>
              <a:t>TeamWork</a:t>
            </a:r>
            <a:endParaRPr lang="en-GB" sz="2800" dirty="0"/>
          </a:p>
          <a:p>
            <a:pPr marL="0" indent="0">
              <a:buNone/>
            </a:pPr>
            <a:r>
              <a:rPr lang="en-GB" sz="2800" dirty="0"/>
              <a:t>6.3  Diversity Statement of Team</a:t>
            </a:r>
          </a:p>
          <a:p>
            <a:pPr marL="0" indent="0">
              <a:buNone/>
            </a:pPr>
            <a:r>
              <a:rPr lang="en-GB" sz="2800" dirty="0"/>
              <a:t>6.4  Log Book of Project </a:t>
            </a:r>
            <a:r>
              <a:rPr lang="en-GB" sz="2800" dirty="0" err="1"/>
              <a:t>Impelementation</a:t>
            </a:r>
            <a:endParaRPr lang="en-GB" sz="2800"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21</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9" name="TextBox 8">
            <a:extLst>
              <a:ext uri="{FF2B5EF4-FFF2-40B4-BE49-F238E27FC236}">
                <a16:creationId xmlns:a16="http://schemas.microsoft.com/office/drawing/2014/main" id="{6781362F-3C3E-5664-9751-6640D7AF577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1706161</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365090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6.1 Individual Contribution of Each Member</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marL="0" indent="0">
              <a:buNone/>
            </a:pPr>
            <a:r>
              <a:rPr lang="en-GB" dirty="0" err="1">
                <a:latin typeface="Times New Roman" panose="02020603050405020304" pitchFamily="18" charset="0"/>
                <a:cs typeface="Times New Roman" panose="02020603050405020304" pitchFamily="18" charset="0"/>
              </a:rPr>
              <a:t>Sanath</a:t>
            </a:r>
            <a:r>
              <a:rPr lang="en-GB" dirty="0">
                <a:latin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ESP32, Sensors, Design, Assembling</a:t>
            </a:r>
            <a:endParaRPr lang="en-GB" dirty="0">
              <a:latin typeface="Times New Roman" panose="02020603050405020304" pitchFamily="18" charset="0"/>
              <a:cs typeface="Times New Roman" panose="02020603050405020304" pitchFamily="18" charset="0"/>
            </a:endParaRPr>
          </a:p>
          <a:p>
            <a:pPr marL="0" indent="0">
              <a:buNone/>
            </a:pPr>
            <a:r>
              <a:rPr lang="en-GB" dirty="0" err="1">
                <a:latin typeface="Times New Roman" panose="02020603050405020304" pitchFamily="18" charset="0"/>
                <a:cs typeface="Times New Roman" panose="02020603050405020304" pitchFamily="18" charset="0"/>
              </a:rPr>
              <a:t>Sudipta</a:t>
            </a:r>
            <a:r>
              <a:rPr lang="en-GB" dirty="0">
                <a:latin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Design, Assembling</a:t>
            </a:r>
            <a:endParaRPr lang="en-GB" dirty="0">
              <a:latin typeface="Times New Roman" panose="02020603050405020304" pitchFamily="18" charset="0"/>
              <a:cs typeface="Times New Roman" panose="02020603050405020304" pitchFamily="18" charset="0"/>
            </a:endParaRPr>
          </a:p>
          <a:p>
            <a:pPr marL="0" indent="0">
              <a:buNone/>
            </a:pPr>
            <a:r>
              <a:rPr lang="en-GB" dirty="0" err="1">
                <a:latin typeface="Times New Roman" panose="02020603050405020304" pitchFamily="18" charset="0"/>
                <a:cs typeface="Times New Roman" panose="02020603050405020304" pitchFamily="18" charset="0"/>
              </a:rPr>
              <a:t>Fatin</a:t>
            </a:r>
            <a:r>
              <a:rPr lang="en-GB" dirty="0">
                <a:latin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ESP32, Sensors</a:t>
            </a: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Sadia-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GSM, Assembling</a:t>
            </a: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Raisa-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PCB design, Assembling</a:t>
            </a:r>
            <a:endParaRPr lang="en-GB"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22</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7" name="TextBox 6">
            <a:extLst>
              <a:ext uri="{FF2B5EF4-FFF2-40B4-BE49-F238E27FC236}">
                <a16:creationId xmlns:a16="http://schemas.microsoft.com/office/drawing/2014/main" id="{67C5014D-E724-98D1-08B1-D54FCF40FA6F}"/>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408797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6.2 Mode of </a:t>
            </a:r>
            <a:r>
              <a:rPr lang="en-GB" sz="3600" dirty="0" err="1"/>
              <a:t>TeamWork</a:t>
            </a:r>
            <a:r>
              <a:rPr lang="en-GB" sz="3600" dirty="0"/>
              <a:t> and Diversity</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a:xfrm>
            <a:off x="523875" y="1588770"/>
            <a:ext cx="6372225" cy="3907155"/>
          </a:xfrm>
        </p:spPr>
        <p:txBody>
          <a:bodyPr>
            <a:normAutofit fontScale="70000" lnSpcReduction="20000"/>
          </a:bodyPr>
          <a:lstStyle/>
          <a:p>
            <a:pPr marL="0" indent="0">
              <a:buNone/>
            </a:pPr>
            <a:r>
              <a:rPr lang="en-GB" sz="2800" dirty="0"/>
              <a:t>Our team comprises of members of different genders, with different home districts and cultural background. </a:t>
            </a:r>
          </a:p>
          <a:p>
            <a:pPr marL="0" indent="0">
              <a:buNone/>
            </a:pPr>
            <a:endParaRPr lang="en-GB" sz="2800" dirty="0"/>
          </a:p>
          <a:p>
            <a:pPr marL="0" indent="0">
              <a:buNone/>
            </a:pPr>
            <a:r>
              <a:rPr lang="en-GB" sz="2800" dirty="0"/>
              <a:t>We also tried to accommodate to each other’s convenience and divided our work accordingly at the beginning. Later on, upon completion of individual tasks, we assembled the project together to resolve the final issues.</a:t>
            </a:r>
          </a:p>
          <a:p>
            <a:pPr marL="0" indent="0">
              <a:buNone/>
            </a:pPr>
            <a:endParaRPr lang="en-GB" sz="2800" dirty="0"/>
          </a:p>
          <a:p>
            <a:pPr marL="0" indent="0">
              <a:buNone/>
            </a:pPr>
            <a:r>
              <a:rPr lang="en-GB" sz="2800" dirty="0"/>
              <a:t>All throughout, all of us had a mindset that we will definitely accomplish our assigned tasks and more. </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23</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7" name="TextBox 6">
            <a:extLst>
              <a:ext uri="{FF2B5EF4-FFF2-40B4-BE49-F238E27FC236}">
                <a16:creationId xmlns:a16="http://schemas.microsoft.com/office/drawing/2014/main" id="{32A2B3C6-2150-2AC1-2313-1E012018FF6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1706161</a:t>
            </a:r>
            <a:endParaRPr lang="en-GB" i="1" dirty="0">
              <a:solidFill>
                <a:srgbClr val="FFFF00"/>
              </a:solidFill>
              <a:latin typeface="Arial Narrow" panose="020B0606020202030204" pitchFamily="34" charset="0"/>
            </a:endParaRPr>
          </a:p>
        </p:txBody>
      </p:sp>
      <p:pic>
        <p:nvPicPr>
          <p:cNvPr id="11" name="Picture 10" descr="A group of people working on a computer&#10;&#10;Description automatically generated with low confidence">
            <a:extLst>
              <a:ext uri="{FF2B5EF4-FFF2-40B4-BE49-F238E27FC236}">
                <a16:creationId xmlns:a16="http://schemas.microsoft.com/office/drawing/2014/main" id="{D7609ABE-89A1-933D-5B6D-7B55A7C01E19}"/>
              </a:ext>
            </a:extLst>
          </p:cNvPr>
          <p:cNvPicPr>
            <a:picLocks noChangeAspect="1"/>
          </p:cNvPicPr>
          <p:nvPr/>
        </p:nvPicPr>
        <p:blipFill>
          <a:blip r:embed="rId2"/>
          <a:stretch>
            <a:fillRect/>
          </a:stretch>
        </p:blipFill>
        <p:spPr>
          <a:xfrm>
            <a:off x="6825792" y="1558781"/>
            <a:ext cx="5093616" cy="3820212"/>
          </a:xfrm>
          <a:prstGeom prst="rect">
            <a:avLst/>
          </a:prstGeom>
        </p:spPr>
      </p:pic>
    </p:spTree>
    <p:extLst>
      <p:ext uri="{BB962C8B-B14F-4D97-AF65-F5344CB8AC3E}">
        <p14:creationId xmlns:p14="http://schemas.microsoft.com/office/powerpoint/2010/main" val="308610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6.3 Logbook of Project</a:t>
            </a:r>
          </a:p>
        </p:txBody>
      </p:sp>
      <p:graphicFrame>
        <p:nvGraphicFramePr>
          <p:cNvPr id="11" name="Table 11">
            <a:extLst>
              <a:ext uri="{FF2B5EF4-FFF2-40B4-BE49-F238E27FC236}">
                <a16:creationId xmlns:a16="http://schemas.microsoft.com/office/drawing/2014/main" id="{45E9BF6B-D09E-D998-C23A-935E3CB28E2E}"/>
              </a:ext>
            </a:extLst>
          </p:cNvPr>
          <p:cNvGraphicFramePr>
            <a:graphicFrameLocks noGrp="1"/>
          </p:cNvGraphicFramePr>
          <p:nvPr>
            <p:ph idx="1"/>
            <p:extLst>
              <p:ext uri="{D42A27DB-BD31-4B8C-83A1-F6EECF244321}">
                <p14:modId xmlns:p14="http://schemas.microsoft.com/office/powerpoint/2010/main" val="890015156"/>
              </p:ext>
            </p:extLst>
          </p:nvPr>
        </p:nvGraphicFramePr>
        <p:xfrm>
          <a:off x="1066800" y="1493838"/>
          <a:ext cx="10058400" cy="4450080"/>
        </p:xfrm>
        <a:graphic>
          <a:graphicData uri="http://schemas.openxmlformats.org/drawingml/2006/table">
            <a:tbl>
              <a:tblPr firstRow="1" bandRow="1">
                <a:tableStyleId>{72833802-FEF1-4C79-8D5D-14CF1EAF98D9}</a:tableStyleId>
              </a:tblPr>
              <a:tblGrid>
                <a:gridCol w="5029200">
                  <a:extLst>
                    <a:ext uri="{9D8B030D-6E8A-4147-A177-3AD203B41FA5}">
                      <a16:colId xmlns:a16="http://schemas.microsoft.com/office/drawing/2014/main" val="2273797776"/>
                    </a:ext>
                  </a:extLst>
                </a:gridCol>
                <a:gridCol w="5029200">
                  <a:extLst>
                    <a:ext uri="{9D8B030D-6E8A-4147-A177-3AD203B41FA5}">
                      <a16:colId xmlns:a16="http://schemas.microsoft.com/office/drawing/2014/main" val="3086902358"/>
                    </a:ext>
                  </a:extLst>
                </a:gridCol>
              </a:tblGrid>
              <a:tr h="370840">
                <a:tc>
                  <a:txBody>
                    <a:bodyPr/>
                    <a:lstStyle/>
                    <a:p>
                      <a:r>
                        <a:rPr lang="en-US" dirty="0"/>
                        <a:t>Date</a:t>
                      </a:r>
                    </a:p>
                  </a:txBody>
                  <a:tcPr>
                    <a:solidFill>
                      <a:srgbClr val="C00000"/>
                    </a:solidFill>
                  </a:tcPr>
                </a:tc>
                <a:tc>
                  <a:txBody>
                    <a:bodyPr/>
                    <a:lstStyle/>
                    <a:p>
                      <a:r>
                        <a:rPr lang="en-US" dirty="0"/>
                        <a:t>Milestone achieved</a:t>
                      </a:r>
                    </a:p>
                  </a:txBody>
                  <a:tcPr>
                    <a:solidFill>
                      <a:srgbClr val="C00000"/>
                    </a:solidFill>
                  </a:tcPr>
                </a:tc>
                <a:extLst>
                  <a:ext uri="{0D108BD9-81ED-4DB2-BD59-A6C34878D82A}">
                    <a16:rowId xmlns:a16="http://schemas.microsoft.com/office/drawing/2014/main" val="329694462"/>
                  </a:ext>
                </a:extLst>
              </a:tr>
              <a:tr h="370840">
                <a:tc>
                  <a:txBody>
                    <a:bodyPr/>
                    <a:lstStyle/>
                    <a:p>
                      <a:r>
                        <a:rPr lang="en-US" dirty="0"/>
                        <a:t>01/07</a:t>
                      </a:r>
                    </a:p>
                  </a:txBody>
                  <a:tcPr/>
                </a:tc>
                <a:tc>
                  <a:txBody>
                    <a:bodyPr/>
                    <a:lstStyle/>
                    <a:p>
                      <a:r>
                        <a:rPr lang="en-US" dirty="0"/>
                        <a:t>Project planning</a:t>
                      </a:r>
                    </a:p>
                  </a:txBody>
                  <a:tcPr/>
                </a:tc>
                <a:extLst>
                  <a:ext uri="{0D108BD9-81ED-4DB2-BD59-A6C34878D82A}">
                    <a16:rowId xmlns:a16="http://schemas.microsoft.com/office/drawing/2014/main" val="2946068547"/>
                  </a:ext>
                </a:extLst>
              </a:tr>
              <a:tr h="370840">
                <a:tc>
                  <a:txBody>
                    <a:bodyPr/>
                    <a:lstStyle/>
                    <a:p>
                      <a:r>
                        <a:rPr lang="en-US" dirty="0"/>
                        <a:t>03/07</a:t>
                      </a:r>
                    </a:p>
                  </a:txBody>
                  <a:tcPr/>
                </a:tc>
                <a:tc>
                  <a:txBody>
                    <a:bodyPr/>
                    <a:lstStyle/>
                    <a:p>
                      <a:r>
                        <a:rPr lang="en-US" dirty="0"/>
                        <a:t>Components bought</a:t>
                      </a:r>
                    </a:p>
                  </a:txBody>
                  <a:tcPr/>
                </a:tc>
                <a:extLst>
                  <a:ext uri="{0D108BD9-81ED-4DB2-BD59-A6C34878D82A}">
                    <a16:rowId xmlns:a16="http://schemas.microsoft.com/office/drawing/2014/main" val="1804787660"/>
                  </a:ext>
                </a:extLst>
              </a:tr>
              <a:tr h="370840">
                <a:tc>
                  <a:txBody>
                    <a:bodyPr/>
                    <a:lstStyle/>
                    <a:p>
                      <a:r>
                        <a:rPr lang="en-US" dirty="0"/>
                        <a:t>16/07</a:t>
                      </a:r>
                    </a:p>
                  </a:txBody>
                  <a:tcPr/>
                </a:tc>
                <a:tc>
                  <a:txBody>
                    <a:bodyPr/>
                    <a:lstStyle/>
                    <a:p>
                      <a:r>
                        <a:rPr lang="en-US" dirty="0"/>
                        <a:t>Sensor data taken, regulated and displayed </a:t>
                      </a:r>
                    </a:p>
                  </a:txBody>
                  <a:tcPr/>
                </a:tc>
                <a:extLst>
                  <a:ext uri="{0D108BD9-81ED-4DB2-BD59-A6C34878D82A}">
                    <a16:rowId xmlns:a16="http://schemas.microsoft.com/office/drawing/2014/main" val="1704214529"/>
                  </a:ext>
                </a:extLst>
              </a:tr>
              <a:tr h="370840">
                <a:tc>
                  <a:txBody>
                    <a:bodyPr/>
                    <a:lstStyle/>
                    <a:p>
                      <a:r>
                        <a:rPr lang="en-US" dirty="0"/>
                        <a:t>20/07</a:t>
                      </a:r>
                    </a:p>
                  </a:txBody>
                  <a:tcPr/>
                </a:tc>
                <a:tc>
                  <a:txBody>
                    <a:bodyPr/>
                    <a:lstStyle/>
                    <a:p>
                      <a:r>
                        <a:rPr lang="en-US" dirty="0"/>
                        <a:t>GSM module made to send call</a:t>
                      </a:r>
                    </a:p>
                  </a:txBody>
                  <a:tcPr/>
                </a:tc>
                <a:extLst>
                  <a:ext uri="{0D108BD9-81ED-4DB2-BD59-A6C34878D82A}">
                    <a16:rowId xmlns:a16="http://schemas.microsoft.com/office/drawing/2014/main" val="1896080020"/>
                  </a:ext>
                </a:extLst>
              </a:tr>
              <a:tr h="370840">
                <a:tc>
                  <a:txBody>
                    <a:bodyPr/>
                    <a:lstStyle/>
                    <a:p>
                      <a:r>
                        <a:rPr lang="en-US" dirty="0"/>
                        <a:t>21/07</a:t>
                      </a:r>
                    </a:p>
                  </a:txBody>
                  <a:tcPr/>
                </a:tc>
                <a:tc>
                  <a:txBody>
                    <a:bodyPr/>
                    <a:lstStyle/>
                    <a:p>
                      <a:r>
                        <a:rPr lang="en-US" dirty="0"/>
                        <a:t>Arduino code implemented in a </a:t>
                      </a:r>
                      <a:r>
                        <a:rPr lang="en-US" dirty="0" err="1"/>
                        <a:t>wifi</a:t>
                      </a:r>
                      <a:r>
                        <a:rPr lang="en-US" dirty="0"/>
                        <a:t> module</a:t>
                      </a:r>
                    </a:p>
                  </a:txBody>
                  <a:tcPr/>
                </a:tc>
                <a:extLst>
                  <a:ext uri="{0D108BD9-81ED-4DB2-BD59-A6C34878D82A}">
                    <a16:rowId xmlns:a16="http://schemas.microsoft.com/office/drawing/2014/main" val="2495143404"/>
                  </a:ext>
                </a:extLst>
              </a:tr>
              <a:tr h="370840">
                <a:tc>
                  <a:txBody>
                    <a:bodyPr/>
                    <a:lstStyle/>
                    <a:p>
                      <a:r>
                        <a:rPr lang="en-US" dirty="0"/>
                        <a:t>25/07</a:t>
                      </a:r>
                    </a:p>
                  </a:txBody>
                  <a:tcPr/>
                </a:tc>
                <a:tc>
                  <a:txBody>
                    <a:bodyPr/>
                    <a:lstStyle/>
                    <a:p>
                      <a:r>
                        <a:rPr lang="en-US" dirty="0"/>
                        <a:t>Discard and now coded for esp32</a:t>
                      </a:r>
                    </a:p>
                  </a:txBody>
                  <a:tcPr/>
                </a:tc>
                <a:extLst>
                  <a:ext uri="{0D108BD9-81ED-4DB2-BD59-A6C34878D82A}">
                    <a16:rowId xmlns:a16="http://schemas.microsoft.com/office/drawing/2014/main" val="2885344524"/>
                  </a:ext>
                </a:extLst>
              </a:tr>
              <a:tr h="370840">
                <a:tc>
                  <a:txBody>
                    <a:bodyPr/>
                    <a:lstStyle/>
                    <a:p>
                      <a:r>
                        <a:rPr lang="en-US" dirty="0"/>
                        <a:t>30/07</a:t>
                      </a:r>
                    </a:p>
                  </a:txBody>
                  <a:tcPr/>
                </a:tc>
                <a:tc>
                  <a:txBody>
                    <a:bodyPr/>
                    <a:lstStyle/>
                    <a:p>
                      <a:r>
                        <a:rPr lang="en-US" dirty="0"/>
                        <a:t>Online server connected, data uploaded</a:t>
                      </a:r>
                    </a:p>
                  </a:txBody>
                  <a:tcPr/>
                </a:tc>
                <a:extLst>
                  <a:ext uri="{0D108BD9-81ED-4DB2-BD59-A6C34878D82A}">
                    <a16:rowId xmlns:a16="http://schemas.microsoft.com/office/drawing/2014/main" val="3780542616"/>
                  </a:ext>
                </a:extLst>
              </a:tr>
              <a:tr h="370840">
                <a:tc>
                  <a:txBody>
                    <a:bodyPr/>
                    <a:lstStyle/>
                    <a:p>
                      <a:r>
                        <a:rPr lang="en-US" dirty="0"/>
                        <a:t>10/08</a:t>
                      </a:r>
                    </a:p>
                  </a:txBody>
                  <a:tcPr/>
                </a:tc>
                <a:tc>
                  <a:txBody>
                    <a:bodyPr/>
                    <a:lstStyle/>
                    <a:p>
                      <a:r>
                        <a:rPr lang="en-US" dirty="0"/>
                        <a:t>GSM went wrong, tried multiple times</a:t>
                      </a:r>
                    </a:p>
                  </a:txBody>
                  <a:tcPr/>
                </a:tc>
                <a:extLst>
                  <a:ext uri="{0D108BD9-81ED-4DB2-BD59-A6C34878D82A}">
                    <a16:rowId xmlns:a16="http://schemas.microsoft.com/office/drawing/2014/main" val="3330173205"/>
                  </a:ext>
                </a:extLst>
              </a:tr>
              <a:tr h="370840">
                <a:tc>
                  <a:txBody>
                    <a:bodyPr/>
                    <a:lstStyle/>
                    <a:p>
                      <a:r>
                        <a:rPr lang="en-US" dirty="0"/>
                        <a:t>15/08</a:t>
                      </a:r>
                    </a:p>
                  </a:txBody>
                  <a:tcPr/>
                </a:tc>
                <a:tc>
                  <a:txBody>
                    <a:bodyPr/>
                    <a:lstStyle/>
                    <a:p>
                      <a:r>
                        <a:rPr lang="en-US" dirty="0"/>
                        <a:t>PCB design</a:t>
                      </a:r>
                    </a:p>
                  </a:txBody>
                  <a:tcPr/>
                </a:tc>
                <a:extLst>
                  <a:ext uri="{0D108BD9-81ED-4DB2-BD59-A6C34878D82A}">
                    <a16:rowId xmlns:a16="http://schemas.microsoft.com/office/drawing/2014/main" val="3687788951"/>
                  </a:ext>
                </a:extLst>
              </a:tr>
              <a:tr h="370840">
                <a:tc>
                  <a:txBody>
                    <a:bodyPr/>
                    <a:lstStyle/>
                    <a:p>
                      <a:r>
                        <a:rPr lang="en-US" dirty="0"/>
                        <a:t>20/08</a:t>
                      </a:r>
                    </a:p>
                  </a:txBody>
                  <a:tcPr/>
                </a:tc>
                <a:tc>
                  <a:txBody>
                    <a:bodyPr/>
                    <a:lstStyle/>
                    <a:p>
                      <a:r>
                        <a:rPr lang="en-US" dirty="0"/>
                        <a:t>PCB printed</a:t>
                      </a:r>
                    </a:p>
                  </a:txBody>
                  <a:tcPr/>
                </a:tc>
                <a:extLst>
                  <a:ext uri="{0D108BD9-81ED-4DB2-BD59-A6C34878D82A}">
                    <a16:rowId xmlns:a16="http://schemas.microsoft.com/office/drawing/2014/main" val="972763127"/>
                  </a:ext>
                </a:extLst>
              </a:tr>
              <a:tr h="370840">
                <a:tc>
                  <a:txBody>
                    <a:bodyPr/>
                    <a:lstStyle/>
                    <a:p>
                      <a:r>
                        <a:rPr lang="en-US" dirty="0"/>
                        <a:t>21/08</a:t>
                      </a:r>
                    </a:p>
                  </a:txBody>
                  <a:tcPr/>
                </a:tc>
                <a:tc>
                  <a:txBody>
                    <a:bodyPr/>
                    <a:lstStyle/>
                    <a:p>
                      <a:r>
                        <a:rPr lang="en-US" dirty="0"/>
                        <a:t>Ideas for novelty brainstormed</a:t>
                      </a:r>
                    </a:p>
                  </a:txBody>
                  <a:tcPr/>
                </a:tc>
                <a:extLst>
                  <a:ext uri="{0D108BD9-81ED-4DB2-BD59-A6C34878D82A}">
                    <a16:rowId xmlns:a16="http://schemas.microsoft.com/office/drawing/2014/main" val="150792724"/>
                  </a:ext>
                </a:extLst>
              </a:tr>
            </a:tbl>
          </a:graphicData>
        </a:graphic>
      </p:graphicFrame>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24</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7" name="TextBox 6">
            <a:extLst>
              <a:ext uri="{FF2B5EF4-FFF2-40B4-BE49-F238E27FC236}">
                <a16:creationId xmlns:a16="http://schemas.microsoft.com/office/drawing/2014/main" id="{36DCD518-4277-8C37-FE7B-137663AD0A5D}"/>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1706161</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84443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6.3 Logbook of Project</a:t>
            </a:r>
          </a:p>
        </p:txBody>
      </p:sp>
      <p:graphicFrame>
        <p:nvGraphicFramePr>
          <p:cNvPr id="11" name="Table 11">
            <a:extLst>
              <a:ext uri="{FF2B5EF4-FFF2-40B4-BE49-F238E27FC236}">
                <a16:creationId xmlns:a16="http://schemas.microsoft.com/office/drawing/2014/main" id="{45E9BF6B-D09E-D998-C23A-935E3CB28E2E}"/>
              </a:ext>
            </a:extLst>
          </p:cNvPr>
          <p:cNvGraphicFramePr>
            <a:graphicFrameLocks noGrp="1"/>
          </p:cNvGraphicFramePr>
          <p:nvPr>
            <p:ph idx="1"/>
            <p:extLst>
              <p:ext uri="{D42A27DB-BD31-4B8C-83A1-F6EECF244321}">
                <p14:modId xmlns:p14="http://schemas.microsoft.com/office/powerpoint/2010/main" val="1559420592"/>
              </p:ext>
            </p:extLst>
          </p:nvPr>
        </p:nvGraphicFramePr>
        <p:xfrm>
          <a:off x="1066800" y="1493838"/>
          <a:ext cx="10058400" cy="3337560"/>
        </p:xfrm>
        <a:graphic>
          <a:graphicData uri="http://schemas.openxmlformats.org/drawingml/2006/table">
            <a:tbl>
              <a:tblPr firstRow="1" bandRow="1">
                <a:tableStyleId>{72833802-FEF1-4C79-8D5D-14CF1EAF98D9}</a:tableStyleId>
              </a:tblPr>
              <a:tblGrid>
                <a:gridCol w="5038725">
                  <a:extLst>
                    <a:ext uri="{9D8B030D-6E8A-4147-A177-3AD203B41FA5}">
                      <a16:colId xmlns:a16="http://schemas.microsoft.com/office/drawing/2014/main" val="2273797776"/>
                    </a:ext>
                  </a:extLst>
                </a:gridCol>
                <a:gridCol w="5019675">
                  <a:extLst>
                    <a:ext uri="{9D8B030D-6E8A-4147-A177-3AD203B41FA5}">
                      <a16:colId xmlns:a16="http://schemas.microsoft.com/office/drawing/2014/main" val="3086902358"/>
                    </a:ext>
                  </a:extLst>
                </a:gridCol>
              </a:tblGrid>
              <a:tr h="370840">
                <a:tc>
                  <a:txBody>
                    <a:bodyPr/>
                    <a:lstStyle/>
                    <a:p>
                      <a:r>
                        <a:rPr lang="en-US" dirty="0"/>
                        <a:t>Date</a:t>
                      </a:r>
                    </a:p>
                  </a:txBody>
                  <a:tcPr>
                    <a:solidFill>
                      <a:srgbClr val="C00000"/>
                    </a:solidFill>
                  </a:tcPr>
                </a:tc>
                <a:tc>
                  <a:txBody>
                    <a:bodyPr/>
                    <a:lstStyle/>
                    <a:p>
                      <a:r>
                        <a:rPr lang="en-US" dirty="0"/>
                        <a:t>Milestone achieved</a:t>
                      </a:r>
                    </a:p>
                  </a:txBody>
                  <a:tcPr>
                    <a:solidFill>
                      <a:srgbClr val="C00000"/>
                    </a:solidFill>
                  </a:tcPr>
                </a:tc>
                <a:extLst>
                  <a:ext uri="{0D108BD9-81ED-4DB2-BD59-A6C34878D82A}">
                    <a16:rowId xmlns:a16="http://schemas.microsoft.com/office/drawing/2014/main" val="329694462"/>
                  </a:ext>
                </a:extLst>
              </a:tr>
              <a:tr h="370840">
                <a:tc>
                  <a:txBody>
                    <a:bodyPr/>
                    <a:lstStyle/>
                    <a:p>
                      <a:r>
                        <a:rPr lang="en-US" dirty="0"/>
                        <a:t>23/08</a:t>
                      </a:r>
                    </a:p>
                  </a:txBody>
                  <a:tcPr/>
                </a:tc>
                <a:tc>
                  <a:txBody>
                    <a:bodyPr/>
                    <a:lstStyle/>
                    <a:p>
                      <a:r>
                        <a:rPr lang="en-US" dirty="0"/>
                        <a:t>More components bought</a:t>
                      </a:r>
                    </a:p>
                  </a:txBody>
                  <a:tcPr/>
                </a:tc>
                <a:extLst>
                  <a:ext uri="{0D108BD9-81ED-4DB2-BD59-A6C34878D82A}">
                    <a16:rowId xmlns:a16="http://schemas.microsoft.com/office/drawing/2014/main" val="2946068547"/>
                  </a:ext>
                </a:extLst>
              </a:tr>
              <a:tr h="370840">
                <a:tc>
                  <a:txBody>
                    <a:bodyPr/>
                    <a:lstStyle/>
                    <a:p>
                      <a:r>
                        <a:rPr lang="en-US" dirty="0"/>
                        <a:t>27/08</a:t>
                      </a:r>
                    </a:p>
                  </a:txBody>
                  <a:tcPr/>
                </a:tc>
                <a:tc>
                  <a:txBody>
                    <a:bodyPr/>
                    <a:lstStyle/>
                    <a:p>
                      <a:r>
                        <a:rPr lang="en-US" dirty="0"/>
                        <a:t>PCB error so design again</a:t>
                      </a:r>
                    </a:p>
                  </a:txBody>
                  <a:tcPr/>
                </a:tc>
                <a:extLst>
                  <a:ext uri="{0D108BD9-81ED-4DB2-BD59-A6C34878D82A}">
                    <a16:rowId xmlns:a16="http://schemas.microsoft.com/office/drawing/2014/main" val="1804787660"/>
                  </a:ext>
                </a:extLst>
              </a:tr>
              <a:tr h="370840">
                <a:tc>
                  <a:txBody>
                    <a:bodyPr/>
                    <a:lstStyle/>
                    <a:p>
                      <a:r>
                        <a:rPr lang="en-US" dirty="0"/>
                        <a:t>28/08</a:t>
                      </a:r>
                    </a:p>
                  </a:txBody>
                  <a:tcPr/>
                </a:tc>
                <a:tc>
                  <a:txBody>
                    <a:bodyPr/>
                    <a:lstStyle/>
                    <a:p>
                      <a:r>
                        <a:rPr lang="en-US" dirty="0"/>
                        <a:t>PCB printed</a:t>
                      </a:r>
                    </a:p>
                  </a:txBody>
                  <a:tcPr/>
                </a:tc>
                <a:extLst>
                  <a:ext uri="{0D108BD9-81ED-4DB2-BD59-A6C34878D82A}">
                    <a16:rowId xmlns:a16="http://schemas.microsoft.com/office/drawing/2014/main" val="1704214529"/>
                  </a:ext>
                </a:extLst>
              </a:tr>
              <a:tr h="370840">
                <a:tc>
                  <a:txBody>
                    <a:bodyPr/>
                    <a:lstStyle/>
                    <a:p>
                      <a:r>
                        <a:rPr lang="en-US" dirty="0"/>
                        <a:t>29/08</a:t>
                      </a:r>
                    </a:p>
                  </a:txBody>
                  <a:tcPr/>
                </a:tc>
                <a:tc>
                  <a:txBody>
                    <a:bodyPr/>
                    <a:lstStyle/>
                    <a:p>
                      <a:r>
                        <a:rPr lang="en-US" dirty="0"/>
                        <a:t>Soldering done</a:t>
                      </a:r>
                    </a:p>
                  </a:txBody>
                  <a:tcPr/>
                </a:tc>
                <a:extLst>
                  <a:ext uri="{0D108BD9-81ED-4DB2-BD59-A6C34878D82A}">
                    <a16:rowId xmlns:a16="http://schemas.microsoft.com/office/drawing/2014/main" val="1896080020"/>
                  </a:ext>
                </a:extLst>
              </a:tr>
              <a:tr h="370840">
                <a:tc>
                  <a:txBody>
                    <a:bodyPr/>
                    <a:lstStyle/>
                    <a:p>
                      <a:endParaRPr lang="en-US" dirty="0"/>
                    </a:p>
                  </a:txBody>
                  <a:tcPr/>
                </a:tc>
                <a:tc>
                  <a:txBody>
                    <a:bodyPr/>
                    <a:lstStyle/>
                    <a:p>
                      <a:r>
                        <a:rPr lang="en-US" dirty="0"/>
                        <a:t>Glass frame designed</a:t>
                      </a:r>
                    </a:p>
                  </a:txBody>
                  <a:tcPr/>
                </a:tc>
                <a:extLst>
                  <a:ext uri="{0D108BD9-81ED-4DB2-BD59-A6C34878D82A}">
                    <a16:rowId xmlns:a16="http://schemas.microsoft.com/office/drawing/2014/main" val="2495143404"/>
                  </a:ext>
                </a:extLst>
              </a:tr>
              <a:tr h="370840">
                <a:tc>
                  <a:txBody>
                    <a:bodyPr/>
                    <a:lstStyle/>
                    <a:p>
                      <a:r>
                        <a:rPr lang="en-US" dirty="0"/>
                        <a:t>30/08</a:t>
                      </a:r>
                    </a:p>
                  </a:txBody>
                  <a:tcPr/>
                </a:tc>
                <a:tc>
                  <a:txBody>
                    <a:bodyPr/>
                    <a:lstStyle/>
                    <a:p>
                      <a:r>
                        <a:rPr lang="en-US" dirty="0"/>
                        <a:t>Assembled</a:t>
                      </a:r>
                    </a:p>
                  </a:txBody>
                  <a:tcPr/>
                </a:tc>
                <a:extLst>
                  <a:ext uri="{0D108BD9-81ED-4DB2-BD59-A6C34878D82A}">
                    <a16:rowId xmlns:a16="http://schemas.microsoft.com/office/drawing/2014/main" val="2885344524"/>
                  </a:ext>
                </a:extLst>
              </a:tr>
              <a:tr h="370840">
                <a:tc>
                  <a:txBody>
                    <a:bodyPr/>
                    <a:lstStyle/>
                    <a:p>
                      <a:endParaRPr lang="en-US" dirty="0"/>
                    </a:p>
                  </a:txBody>
                  <a:tcPr/>
                </a:tc>
                <a:tc>
                  <a:txBody>
                    <a:bodyPr/>
                    <a:lstStyle/>
                    <a:p>
                      <a:r>
                        <a:rPr lang="en-US" dirty="0"/>
                        <a:t>Data verification and testing of sensors</a:t>
                      </a:r>
                    </a:p>
                  </a:txBody>
                  <a:tcPr/>
                </a:tc>
                <a:extLst>
                  <a:ext uri="{0D108BD9-81ED-4DB2-BD59-A6C34878D82A}">
                    <a16:rowId xmlns:a16="http://schemas.microsoft.com/office/drawing/2014/main" val="3780542616"/>
                  </a:ext>
                </a:extLst>
              </a:tr>
              <a:tr h="370840">
                <a:tc>
                  <a:txBody>
                    <a:bodyPr/>
                    <a:lstStyle/>
                    <a:p>
                      <a:endParaRPr lang="en-US" dirty="0"/>
                    </a:p>
                  </a:txBody>
                  <a:tcPr/>
                </a:tc>
                <a:tc>
                  <a:txBody>
                    <a:bodyPr/>
                    <a:lstStyle/>
                    <a:p>
                      <a:r>
                        <a:rPr lang="en-US" dirty="0"/>
                        <a:t>Final Demonstration</a:t>
                      </a:r>
                    </a:p>
                  </a:txBody>
                  <a:tcPr/>
                </a:tc>
                <a:extLst>
                  <a:ext uri="{0D108BD9-81ED-4DB2-BD59-A6C34878D82A}">
                    <a16:rowId xmlns:a16="http://schemas.microsoft.com/office/drawing/2014/main" val="3330173205"/>
                  </a:ext>
                </a:extLst>
              </a:tr>
            </a:tbl>
          </a:graphicData>
        </a:graphic>
      </p:graphicFrame>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25</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7" name="TextBox 6">
            <a:extLst>
              <a:ext uri="{FF2B5EF4-FFF2-40B4-BE49-F238E27FC236}">
                <a16:creationId xmlns:a16="http://schemas.microsoft.com/office/drawing/2014/main" id="{36DCD518-4277-8C37-FE7B-137663AD0A5D}"/>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1706161</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821217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p:txBody>
          <a:bodyPr/>
          <a:lstStyle/>
          <a:p>
            <a:r>
              <a:rPr lang="en-US" dirty="0"/>
              <a:t>7. </a:t>
            </a:r>
            <a:r>
              <a:rPr lang="en-BD" dirty="0"/>
              <a:t>References</a:t>
            </a:r>
          </a:p>
        </p:txBody>
      </p:sp>
      <p:sp>
        <p:nvSpPr>
          <p:cNvPr id="3" name="Content Placeholder 2">
            <a:extLst>
              <a:ext uri="{FF2B5EF4-FFF2-40B4-BE49-F238E27FC236}">
                <a16:creationId xmlns:a16="http://schemas.microsoft.com/office/drawing/2014/main" id="{99A9824A-37CE-5047-8E24-58FA9D659E94}"/>
              </a:ext>
            </a:extLst>
          </p:cNvPr>
          <p:cNvSpPr>
            <a:spLocks noGrp="1"/>
          </p:cNvSpPr>
          <p:nvPr>
            <p:ph idx="1"/>
          </p:nvPr>
        </p:nvSpPr>
        <p:spPr/>
        <p:txBody>
          <a:bodyPr/>
          <a:lstStyle/>
          <a:p>
            <a:r>
              <a:rPr lang="en-US" dirty="0">
                <a:hlinkClick r:id="rId2"/>
              </a:rPr>
              <a:t>https://www.engineersgarage.com/pcb-layout-design-with-proteus/#:~:text=Proteus%20has%20the%20integrated%20ARES,with%20list%20of%20component%20packages</a:t>
            </a:r>
            <a:r>
              <a:rPr lang="en-US" dirty="0"/>
              <a:t>.</a:t>
            </a:r>
          </a:p>
          <a:p>
            <a:r>
              <a:rPr lang="en-US" dirty="0">
                <a:hlinkClick r:id="rId3"/>
              </a:rPr>
              <a:t>https://thingspeak.com/</a:t>
            </a:r>
            <a:endParaRPr lang="en-US" dirty="0"/>
          </a:p>
          <a:p>
            <a:r>
              <a:rPr lang="en-US" dirty="0">
                <a:hlinkClick r:id="rId4"/>
              </a:rPr>
              <a:t>https://www.youtube.com/watch?v=3tXRNusJhgs</a:t>
            </a:r>
            <a:endParaRPr lang="en-US" dirty="0"/>
          </a:p>
          <a:p>
            <a:r>
              <a:rPr lang="en-US" dirty="0">
                <a:hlinkClick r:id="rId5"/>
              </a:rPr>
              <a:t>https://www.youtube.com/watch?v=nUcrrCJd1sY</a:t>
            </a:r>
            <a:endParaRPr lang="en-US" dirty="0"/>
          </a:p>
          <a:p>
            <a:r>
              <a:rPr lang="en-US" dirty="0">
                <a:hlinkClick r:id="rId6"/>
              </a:rPr>
              <a:t>https://www.snapeda.com/home/</a:t>
            </a:r>
            <a:endParaRPr lang="en-US" dirty="0"/>
          </a:p>
          <a:p>
            <a:endParaRPr lang="en-BD" dirty="0"/>
          </a:p>
        </p:txBody>
      </p:sp>
      <p:sp>
        <p:nvSpPr>
          <p:cNvPr id="4" name="Date Placeholder 3">
            <a:extLst>
              <a:ext uri="{FF2B5EF4-FFF2-40B4-BE49-F238E27FC236}">
                <a16:creationId xmlns:a16="http://schemas.microsoft.com/office/drawing/2014/main" id="{0DC25CA0-776A-F245-A1EB-5693AB3E5DE2}"/>
              </a:ext>
            </a:extLst>
          </p:cNvPr>
          <p:cNvSpPr>
            <a:spLocks noGrp="1"/>
          </p:cNvSpPr>
          <p:nvPr>
            <p:ph type="dt" sz="half" idx="10"/>
          </p:nvPr>
        </p:nvSpPr>
        <p:spPr>
          <a:xfrm>
            <a:off x="432485" y="6501637"/>
            <a:ext cx="3909769" cy="356363"/>
          </a:xfrm>
        </p:spPr>
        <p:txBody>
          <a:bodyPr/>
          <a:lstStyle/>
          <a:p>
            <a:r>
              <a:rPr lang="en-US" dirty="0"/>
              <a:t>EEE 416 (2022) – Final Project Group C.5</a:t>
            </a:r>
            <a:endParaRPr lang="en-BD" dirty="0"/>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26</a:t>
            </a:fld>
            <a:endParaRPr lang="en-BD"/>
          </a:p>
        </p:txBody>
      </p:sp>
      <p:sp>
        <p:nvSpPr>
          <p:cNvPr id="5" name="Footer Placeholder 4">
            <a:extLst>
              <a:ext uri="{FF2B5EF4-FFF2-40B4-BE49-F238E27FC236}">
                <a16:creationId xmlns:a16="http://schemas.microsoft.com/office/drawing/2014/main" id="{1C879CCC-2513-EADF-D5E3-66E952D336B4}"/>
              </a:ext>
            </a:extLst>
          </p:cNvPr>
          <p:cNvSpPr>
            <a:spLocks noGrp="1"/>
          </p:cNvSpPr>
          <p:nvPr>
            <p:ph type="ftr" sz="quarter" idx="11"/>
          </p:nvPr>
        </p:nvSpPr>
        <p:spPr/>
        <p:txBody>
          <a:bodyPr/>
          <a:lstStyle/>
          <a:p>
            <a:r>
              <a:rPr lang="en-US" dirty="0"/>
              <a:t>Gas leak detection and explosion prevention </a:t>
            </a:r>
            <a:endParaRPr lang="en-BD" dirty="0"/>
          </a:p>
        </p:txBody>
      </p:sp>
      <p:sp>
        <p:nvSpPr>
          <p:cNvPr id="7" name="TextBox 6">
            <a:extLst>
              <a:ext uri="{FF2B5EF4-FFF2-40B4-BE49-F238E27FC236}">
                <a16:creationId xmlns:a16="http://schemas.microsoft.com/office/drawing/2014/main" id="{082AC141-FFE5-3761-9276-1F661A0E6FB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00555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1. Summary / Abstract</a:t>
            </a:r>
            <a:endParaRPr lang="en-BD" dirty="0"/>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C.5</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Gas leak detection and explosion prevention </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344275" y="6501638"/>
            <a:ext cx="588645" cy="308530"/>
          </a:xfrm>
        </p:spPr>
        <p:txBody>
          <a:bodyPr/>
          <a:lstStyle/>
          <a:p>
            <a:fld id="{E9C29D53-9981-884B-B5B6-B5743DF81FD1}" type="slidenum">
              <a:rPr lang="en-BD" smtClean="0"/>
              <a:t>3</a:t>
            </a:fld>
            <a:endParaRPr lang="en-BD" dirty="0"/>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1706163</a:t>
            </a:r>
            <a:endParaRPr lang="en-GB" i="1" dirty="0">
              <a:solidFill>
                <a:srgbClr val="FFFF00"/>
              </a:solidFill>
              <a:latin typeface="Arial Narrow" panose="020B0606020202030204" pitchFamily="34" charset="0"/>
            </a:endParaRPr>
          </a:p>
        </p:txBody>
      </p:sp>
      <p:sp>
        <p:nvSpPr>
          <p:cNvPr id="2" name="TextBox 1">
            <a:extLst>
              <a:ext uri="{FF2B5EF4-FFF2-40B4-BE49-F238E27FC236}">
                <a16:creationId xmlns:a16="http://schemas.microsoft.com/office/drawing/2014/main" id="{B40E990B-1D1F-0C6C-AADD-8050648A4EB3}"/>
              </a:ext>
            </a:extLst>
          </p:cNvPr>
          <p:cNvSpPr txBox="1"/>
          <p:nvPr/>
        </p:nvSpPr>
        <p:spPr>
          <a:xfrm>
            <a:off x="861961" y="1464905"/>
            <a:ext cx="4668100" cy="3847207"/>
          </a:xfrm>
          <a:prstGeom prst="rect">
            <a:avLst/>
          </a:prstGeom>
          <a:noFill/>
        </p:spPr>
        <p:txBody>
          <a:bodyPr wrap="square" rtlCol="0">
            <a:spAutoFit/>
          </a:bodyPr>
          <a:lstStyle/>
          <a:p>
            <a:r>
              <a:rPr lang="en-US" sz="2400" dirty="0"/>
              <a:t>Devised an ultimate engineering solution against gas explosion:</a:t>
            </a:r>
          </a:p>
          <a:p>
            <a:endParaRPr lang="en-US" dirty="0"/>
          </a:p>
          <a:p>
            <a:pPr marL="285750" indent="-285750">
              <a:buFont typeface="Arial" panose="020B0604020202020204" pitchFamily="34" charset="0"/>
              <a:buChar char="•"/>
            </a:pPr>
            <a:r>
              <a:rPr lang="en-US" sz="2000" dirty="0">
                <a:solidFill>
                  <a:srgbClr val="C00000"/>
                </a:solidFill>
              </a:rPr>
              <a:t>DETECT: </a:t>
            </a:r>
            <a:r>
              <a:rPr lang="en-US" sz="2000" dirty="0"/>
              <a:t>Gas leak, Flame, Smoke</a:t>
            </a:r>
          </a:p>
          <a:p>
            <a:pPr marL="285750" indent="-285750">
              <a:buFont typeface="Arial" panose="020B0604020202020204" pitchFamily="34" charset="0"/>
              <a:buChar char="•"/>
            </a:pPr>
            <a:r>
              <a:rPr lang="en-US" sz="2000" dirty="0">
                <a:solidFill>
                  <a:srgbClr val="C00000"/>
                </a:solidFill>
              </a:rPr>
              <a:t>PREVENTIVE MEASURES: </a:t>
            </a:r>
            <a:r>
              <a:rPr lang="en-US" sz="2000" dirty="0"/>
              <a:t>Exhaust fan, water pump, sends message, Buzzer</a:t>
            </a:r>
          </a:p>
          <a:p>
            <a:pPr marL="285750" indent="-285750">
              <a:buFont typeface="Arial" panose="020B0604020202020204" pitchFamily="34" charset="0"/>
              <a:buChar char="•"/>
            </a:pPr>
            <a:r>
              <a:rPr lang="en-US" sz="2000" dirty="0">
                <a:solidFill>
                  <a:srgbClr val="C00000"/>
                </a:solidFill>
              </a:rPr>
              <a:t>ADDITIONAL MEASURES: </a:t>
            </a:r>
            <a:r>
              <a:rPr lang="en-US" sz="2000" dirty="0"/>
              <a:t>Air temperature, Humidity</a:t>
            </a:r>
          </a:p>
          <a:p>
            <a:pPr marL="285750" indent="-285750">
              <a:buFont typeface="Arial" panose="020B0604020202020204" pitchFamily="34" charset="0"/>
              <a:buChar char="•"/>
            </a:pPr>
            <a:r>
              <a:rPr lang="en-US" sz="2000" dirty="0">
                <a:solidFill>
                  <a:srgbClr val="C00000"/>
                </a:solidFill>
              </a:rPr>
              <a:t>SOLAR POWERED: </a:t>
            </a:r>
            <a:r>
              <a:rPr lang="en-US" sz="2000" dirty="0"/>
              <a:t>To make use of sustainable energy</a:t>
            </a:r>
          </a:p>
          <a:p>
            <a:pPr marL="285750" indent="-285750">
              <a:buFont typeface="Arial" panose="020B0604020202020204" pitchFamily="34" charset="0"/>
              <a:buChar char="•"/>
            </a:pPr>
            <a:r>
              <a:rPr lang="en-US" sz="2000" dirty="0">
                <a:solidFill>
                  <a:srgbClr val="C00000"/>
                </a:solidFill>
              </a:rPr>
              <a:t>DATA UPLOADED: </a:t>
            </a:r>
            <a:r>
              <a:rPr lang="en-US" sz="2000" dirty="0"/>
              <a:t>in </a:t>
            </a:r>
            <a:r>
              <a:rPr lang="en-US" sz="2000" dirty="0" err="1"/>
              <a:t>Ubidot</a:t>
            </a:r>
            <a:endParaRPr lang="en-US" sz="2000" dirty="0"/>
          </a:p>
          <a:p>
            <a:endParaRPr lang="en-US" dirty="0"/>
          </a:p>
        </p:txBody>
      </p:sp>
      <p:pic>
        <p:nvPicPr>
          <p:cNvPr id="9" name="Picture 8" descr="A picture containing table, worktable, desk&#10;&#10;Description automatically generated">
            <a:extLst>
              <a:ext uri="{FF2B5EF4-FFF2-40B4-BE49-F238E27FC236}">
                <a16:creationId xmlns:a16="http://schemas.microsoft.com/office/drawing/2014/main" id="{46AD3FAF-CA66-35CC-0B76-54FD8AA8C274}"/>
              </a:ext>
            </a:extLst>
          </p:cNvPr>
          <p:cNvPicPr>
            <a:picLocks noChangeAspect="1"/>
          </p:cNvPicPr>
          <p:nvPr/>
        </p:nvPicPr>
        <p:blipFill>
          <a:blip r:embed="rId2"/>
          <a:stretch>
            <a:fillRect/>
          </a:stretch>
        </p:blipFill>
        <p:spPr>
          <a:xfrm>
            <a:off x="5824760" y="1396610"/>
            <a:ext cx="5813838" cy="4360378"/>
          </a:xfrm>
          <a:prstGeom prst="rect">
            <a:avLst/>
          </a:prstGeom>
        </p:spPr>
      </p:pic>
    </p:spTree>
    <p:extLst>
      <p:ext uri="{BB962C8B-B14F-4D97-AF65-F5344CB8AC3E}">
        <p14:creationId xmlns:p14="http://schemas.microsoft.com/office/powerpoint/2010/main" val="2278554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Graphical user interface, text, application, email&#10;&#10;Description automatically generated">
            <a:extLst>
              <a:ext uri="{FF2B5EF4-FFF2-40B4-BE49-F238E27FC236}">
                <a16:creationId xmlns:a16="http://schemas.microsoft.com/office/drawing/2014/main" id="{70695BCA-08CB-D5A6-7806-925E1D93ECD2}"/>
              </a:ext>
            </a:extLst>
          </p:cNvPr>
          <p:cNvPicPr>
            <a:picLocks noChangeAspect="1"/>
          </p:cNvPicPr>
          <p:nvPr/>
        </p:nvPicPr>
        <p:blipFill rotWithShape="1">
          <a:blip r:embed="rId2"/>
          <a:srcRect t="-95847" b="26407"/>
          <a:stretch/>
        </p:blipFill>
        <p:spPr>
          <a:xfrm>
            <a:off x="5100586" y="3866946"/>
            <a:ext cx="6549623" cy="2275248"/>
          </a:xfrm>
          <a:prstGeom prst="rect">
            <a:avLst/>
          </a:prstGeom>
        </p:spPr>
      </p:pic>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2. Introduction</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a:lstStyle/>
          <a:p>
            <a:pPr marL="0" indent="0">
              <a:buNone/>
            </a:pPr>
            <a:r>
              <a:rPr lang="en-US" dirty="0"/>
              <a:t>Hundreds die every year due to gas leak resulting in explosion in Bangladesh. Almost all the time people are unaware. Deaths and damage could be prevented if a warning message could be sent before the danger gets out of scale.</a:t>
            </a:r>
          </a:p>
          <a:p>
            <a:pPr marL="0" indent="0">
              <a:buNone/>
            </a:pPr>
            <a:endParaRPr lang="en-BD" dirty="0"/>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(2022) – Final Project Group C.5</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Gas leak detection and explosion prevention </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a:t>
            </a:fld>
            <a:endParaRPr lang="en-BD"/>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1706163</a:t>
            </a:r>
            <a:endParaRPr lang="en-GB" i="1" dirty="0">
              <a:solidFill>
                <a:srgbClr val="FFFF00"/>
              </a:solidFill>
              <a:latin typeface="Arial Narrow" panose="020B0606020202030204" pitchFamily="34" charset="0"/>
            </a:endParaRPr>
          </a:p>
        </p:txBody>
      </p:sp>
      <p:pic>
        <p:nvPicPr>
          <p:cNvPr id="19" name="Picture 18" descr="Text&#10;&#10;Description automatically generated with medium confidence">
            <a:extLst>
              <a:ext uri="{FF2B5EF4-FFF2-40B4-BE49-F238E27FC236}">
                <a16:creationId xmlns:a16="http://schemas.microsoft.com/office/drawing/2014/main" id="{EBB9E317-88D5-EF09-EA53-35BD83409CD6}"/>
              </a:ext>
            </a:extLst>
          </p:cNvPr>
          <p:cNvPicPr>
            <a:picLocks noChangeAspect="1"/>
          </p:cNvPicPr>
          <p:nvPr/>
        </p:nvPicPr>
        <p:blipFill>
          <a:blip r:embed="rId3"/>
          <a:stretch>
            <a:fillRect/>
          </a:stretch>
        </p:blipFill>
        <p:spPr>
          <a:xfrm>
            <a:off x="781050" y="3581949"/>
            <a:ext cx="5695164" cy="2284656"/>
          </a:xfrm>
          <a:prstGeom prst="rect">
            <a:avLst/>
          </a:prstGeom>
        </p:spPr>
      </p:pic>
      <p:pic>
        <p:nvPicPr>
          <p:cNvPr id="21" name="Picture 20" descr="Graphical user interface, text, application, email&#10;&#10;Description automatically generated">
            <a:extLst>
              <a:ext uri="{FF2B5EF4-FFF2-40B4-BE49-F238E27FC236}">
                <a16:creationId xmlns:a16="http://schemas.microsoft.com/office/drawing/2014/main" id="{BCA31872-C817-EDDE-2718-88D6DF341C65}"/>
              </a:ext>
            </a:extLst>
          </p:cNvPr>
          <p:cNvPicPr>
            <a:picLocks noChangeAspect="1"/>
          </p:cNvPicPr>
          <p:nvPr/>
        </p:nvPicPr>
        <p:blipFill>
          <a:blip r:embed="rId4"/>
          <a:stretch>
            <a:fillRect/>
          </a:stretch>
        </p:blipFill>
        <p:spPr>
          <a:xfrm>
            <a:off x="5236633" y="3283175"/>
            <a:ext cx="5608709" cy="1342794"/>
          </a:xfrm>
          <a:prstGeom prst="rect">
            <a:avLst/>
          </a:prstGeom>
        </p:spPr>
      </p:pic>
      <p:pic>
        <p:nvPicPr>
          <p:cNvPr id="23" name="Picture 22" descr="A picture containing text, indoor, screenshot&#10;&#10;Description automatically generated">
            <a:extLst>
              <a:ext uri="{FF2B5EF4-FFF2-40B4-BE49-F238E27FC236}">
                <a16:creationId xmlns:a16="http://schemas.microsoft.com/office/drawing/2014/main" id="{A8512AA0-BE84-AB84-9E87-27C0AA846401}"/>
              </a:ext>
            </a:extLst>
          </p:cNvPr>
          <p:cNvPicPr>
            <a:picLocks noChangeAspect="1"/>
          </p:cNvPicPr>
          <p:nvPr/>
        </p:nvPicPr>
        <p:blipFill>
          <a:blip r:embed="rId5"/>
          <a:stretch>
            <a:fillRect/>
          </a:stretch>
        </p:blipFill>
        <p:spPr>
          <a:xfrm>
            <a:off x="7788917" y="4390516"/>
            <a:ext cx="3856260" cy="1747085"/>
          </a:xfrm>
          <a:prstGeom prst="rect">
            <a:avLst/>
          </a:prstGeom>
        </p:spPr>
      </p:pic>
    </p:spTree>
    <p:extLst>
      <p:ext uri="{BB962C8B-B14F-4D97-AF65-F5344CB8AC3E}">
        <p14:creationId xmlns:p14="http://schemas.microsoft.com/office/powerpoint/2010/main" val="298469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BD" dirty="0"/>
              <a:t>Methods</a:t>
            </a:r>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endParaRPr lang="en-US" b="1" dirty="0"/>
          </a:p>
          <a:p>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1706162</a:t>
            </a:r>
            <a:endParaRPr lang="en-GB" i="1" dirty="0">
              <a:solidFill>
                <a:srgbClr val="FFFF00"/>
              </a:solidFill>
              <a:latin typeface="Arial Narrow" panose="020B0606020202030204" pitchFamily="34" charset="0"/>
            </a:endParaRPr>
          </a:p>
        </p:txBody>
      </p:sp>
      <p:graphicFrame>
        <p:nvGraphicFramePr>
          <p:cNvPr id="4" name="Diagram 3">
            <a:extLst>
              <a:ext uri="{FF2B5EF4-FFF2-40B4-BE49-F238E27FC236}">
                <a16:creationId xmlns:a16="http://schemas.microsoft.com/office/drawing/2014/main" id="{3BB3CD4D-AB05-4736-557C-C0FE127586BF}"/>
              </a:ext>
            </a:extLst>
          </p:cNvPr>
          <p:cNvGraphicFramePr/>
          <p:nvPr>
            <p:extLst>
              <p:ext uri="{D42A27DB-BD31-4B8C-83A1-F6EECF244321}">
                <p14:modId xmlns:p14="http://schemas.microsoft.com/office/powerpoint/2010/main" val="355930784"/>
              </p:ext>
            </p:extLst>
          </p:nvPr>
        </p:nvGraphicFramePr>
        <p:xfrm>
          <a:off x="1066799" y="1493520"/>
          <a:ext cx="7304203" cy="4228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175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BD" dirty="0"/>
              <a:t>Methods</a:t>
            </a:r>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endParaRPr lang="en-US" b="1" dirty="0"/>
          </a:p>
          <a:p>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6</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1706162</a:t>
            </a:r>
            <a:endParaRPr lang="en-GB" i="1" dirty="0">
              <a:solidFill>
                <a:srgbClr val="FFFF00"/>
              </a:solidFill>
              <a:latin typeface="Arial Narrow" panose="020B0606020202030204" pitchFamily="34" charset="0"/>
            </a:endParaRPr>
          </a:p>
        </p:txBody>
      </p:sp>
      <p:graphicFrame>
        <p:nvGraphicFramePr>
          <p:cNvPr id="4" name="Diagram 3">
            <a:extLst>
              <a:ext uri="{FF2B5EF4-FFF2-40B4-BE49-F238E27FC236}">
                <a16:creationId xmlns:a16="http://schemas.microsoft.com/office/drawing/2014/main" id="{3BB3CD4D-AB05-4736-557C-C0FE127586BF}"/>
              </a:ext>
            </a:extLst>
          </p:cNvPr>
          <p:cNvGraphicFramePr/>
          <p:nvPr>
            <p:extLst>
              <p:ext uri="{D42A27DB-BD31-4B8C-83A1-F6EECF244321}">
                <p14:modId xmlns:p14="http://schemas.microsoft.com/office/powerpoint/2010/main" val="526871067"/>
              </p:ext>
            </p:extLst>
          </p:nvPr>
        </p:nvGraphicFramePr>
        <p:xfrm>
          <a:off x="1066799" y="1493520"/>
          <a:ext cx="7304203" cy="4228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7853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en-BD" dirty="0"/>
              <a:t>Methods</a:t>
            </a:r>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endParaRPr lang="en-US" b="1" dirty="0"/>
          </a:p>
          <a:p>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7</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1237"/>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1706162</a:t>
            </a:r>
            <a:endParaRPr lang="en-GB" i="1" dirty="0">
              <a:solidFill>
                <a:srgbClr val="FFFF00"/>
              </a:solidFill>
              <a:latin typeface="Arial Narrow" panose="020B0606020202030204" pitchFamily="34" charset="0"/>
            </a:endParaRPr>
          </a:p>
        </p:txBody>
      </p:sp>
      <p:graphicFrame>
        <p:nvGraphicFramePr>
          <p:cNvPr id="4" name="Diagram 3">
            <a:extLst>
              <a:ext uri="{FF2B5EF4-FFF2-40B4-BE49-F238E27FC236}">
                <a16:creationId xmlns:a16="http://schemas.microsoft.com/office/drawing/2014/main" id="{3BB3CD4D-AB05-4736-557C-C0FE127586BF}"/>
              </a:ext>
            </a:extLst>
          </p:cNvPr>
          <p:cNvGraphicFramePr/>
          <p:nvPr>
            <p:extLst>
              <p:ext uri="{D42A27DB-BD31-4B8C-83A1-F6EECF244321}">
                <p14:modId xmlns:p14="http://schemas.microsoft.com/office/powerpoint/2010/main" val="737325841"/>
              </p:ext>
            </p:extLst>
          </p:nvPr>
        </p:nvGraphicFramePr>
        <p:xfrm>
          <a:off x="1066799" y="1493520"/>
          <a:ext cx="7304203" cy="4228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7227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a:xfrm>
            <a:off x="432486" y="1105522"/>
            <a:ext cx="10058400" cy="729006"/>
          </a:xfrm>
        </p:spPr>
        <p:txBody>
          <a:bodyPr>
            <a:normAutofit fontScale="90000"/>
          </a:bodyPr>
          <a:lstStyle/>
          <a:p>
            <a:r>
              <a:rPr lang="en-US" dirty="0"/>
              <a:t>3.2 Design: </a:t>
            </a:r>
            <a:br>
              <a:rPr lang="en-US" dirty="0"/>
            </a:br>
            <a:r>
              <a:rPr lang="en-US" dirty="0"/>
              <a:t>Circuit Diagram</a:t>
            </a:r>
            <a:endParaRPr lang="en-BD" dirty="0"/>
          </a:p>
        </p:txBody>
      </p:sp>
      <p:pic>
        <p:nvPicPr>
          <p:cNvPr id="5" name="Content Placeholder 4">
            <a:extLst>
              <a:ext uri="{FF2B5EF4-FFF2-40B4-BE49-F238E27FC236}">
                <a16:creationId xmlns:a16="http://schemas.microsoft.com/office/drawing/2014/main" id="{7F28128B-629D-F853-4097-3D7E168837C0}"/>
              </a:ext>
            </a:extLst>
          </p:cNvPr>
          <p:cNvPicPr>
            <a:picLocks noGrp="1" noChangeAspect="1"/>
          </p:cNvPicPr>
          <p:nvPr>
            <p:ph idx="1"/>
          </p:nvPr>
        </p:nvPicPr>
        <p:blipFill>
          <a:blip r:embed="rId2"/>
          <a:stretch>
            <a:fillRect/>
          </a:stretch>
        </p:blipFill>
        <p:spPr>
          <a:xfrm>
            <a:off x="6096000" y="1379538"/>
            <a:ext cx="4686521" cy="4541837"/>
          </a:xfrm>
        </p:spPr>
      </p:pic>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8</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1706162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1808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1066800" y="459714"/>
            <a:ext cx="10866120" cy="665656"/>
          </a:xfrm>
        </p:spPr>
        <p:txBody>
          <a:bodyPr>
            <a:normAutofit fontScale="90000"/>
          </a:bodyPr>
          <a:lstStyle/>
          <a:p>
            <a:r>
              <a:rPr lang="en-US"/>
              <a:t>3.4 Design: </a:t>
            </a:r>
            <a:r>
              <a:rPr lang="en-BD"/>
              <a:t>PCB Layout and 3d rendering</a:t>
            </a:r>
            <a:endParaRPr lang="en-BD" dirty="0"/>
          </a:p>
        </p:txBody>
      </p:sp>
      <p:sp>
        <p:nvSpPr>
          <p:cNvPr id="6" name="Slide Number Placeholder 5">
            <a:extLst>
              <a:ext uri="{FF2B5EF4-FFF2-40B4-BE49-F238E27FC236}">
                <a16:creationId xmlns:a16="http://schemas.microsoft.com/office/drawing/2014/main" id="{36698FA6-9BAA-4542-B217-33D440FE8CD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9</a:t>
            </a:fld>
            <a:endParaRPr lang="en-BD"/>
          </a:p>
        </p:txBody>
      </p:sp>
      <p:sp>
        <p:nvSpPr>
          <p:cNvPr id="9" name="Date Placeholder 5">
            <a:extLst>
              <a:ext uri="{FF2B5EF4-FFF2-40B4-BE49-F238E27FC236}">
                <a16:creationId xmlns:a16="http://schemas.microsoft.com/office/drawing/2014/main" id="{8CC09E19-179A-6E40-996F-0A7D45FD17B3}"/>
              </a:ext>
            </a:extLst>
          </p:cNvPr>
          <p:cNvSpPr>
            <a:spLocks noGrp="1"/>
          </p:cNvSpPr>
          <p:nvPr>
            <p:ph type="dt" sz="half" idx="10"/>
          </p:nvPr>
        </p:nvSpPr>
        <p:spPr>
          <a:xfrm>
            <a:off x="432486" y="6501637"/>
            <a:ext cx="4825314" cy="375412"/>
          </a:xfrm>
        </p:spPr>
        <p:txBody>
          <a:bodyPr/>
          <a:lstStyle/>
          <a:p>
            <a:r>
              <a:rPr lang="en-US" dirty="0"/>
              <a:t>EEE 416 (2022) – Final Project Group C.5</a:t>
            </a:r>
            <a:endParaRPr lang="en-BD" dirty="0"/>
          </a:p>
        </p:txBody>
      </p:sp>
      <p:sp>
        <p:nvSpPr>
          <p:cNvPr id="10" name="Footer Placeholder 6">
            <a:extLst>
              <a:ext uri="{FF2B5EF4-FFF2-40B4-BE49-F238E27FC236}">
                <a16:creationId xmlns:a16="http://schemas.microsoft.com/office/drawing/2014/main" id="{E17F9CEA-A96B-EF46-A422-E1A080B073B1}"/>
              </a:ext>
            </a:extLst>
          </p:cNvPr>
          <p:cNvSpPr>
            <a:spLocks noGrp="1"/>
          </p:cNvSpPr>
          <p:nvPr>
            <p:ph type="ftr" sz="quarter" idx="11"/>
          </p:nvPr>
        </p:nvSpPr>
        <p:spPr>
          <a:xfrm>
            <a:off x="5257800" y="6482588"/>
            <a:ext cx="6153150" cy="375412"/>
          </a:xfrm>
        </p:spPr>
        <p:txBody>
          <a:bodyPr/>
          <a:lstStyle/>
          <a:p>
            <a:r>
              <a:rPr lang="en-US" dirty="0"/>
              <a:t>Gas leak detection and explosion prevention </a:t>
            </a:r>
            <a:endParaRPr lang="en-BD" dirty="0"/>
          </a:p>
        </p:txBody>
      </p:sp>
      <p:sp>
        <p:nvSpPr>
          <p:cNvPr id="11" name="TextBox 10">
            <a:extLst>
              <a:ext uri="{FF2B5EF4-FFF2-40B4-BE49-F238E27FC236}">
                <a16:creationId xmlns:a16="http://schemas.microsoft.com/office/drawing/2014/main" id="{32466E7D-FCC0-6475-DA94-99F290D8DFAC}"/>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1706149</a:t>
            </a:r>
            <a:endParaRPr lang="en-GB" i="1" dirty="0">
              <a:solidFill>
                <a:srgbClr val="FFFF00"/>
              </a:solidFill>
              <a:latin typeface="Arial Narrow" panose="020B0606020202030204" pitchFamily="34" charset="0"/>
            </a:endParaRPr>
          </a:p>
        </p:txBody>
      </p:sp>
      <p:pic>
        <p:nvPicPr>
          <p:cNvPr id="23" name="Picture 22" descr="Schematic&#10;&#10;Description automatically generated">
            <a:extLst>
              <a:ext uri="{FF2B5EF4-FFF2-40B4-BE49-F238E27FC236}">
                <a16:creationId xmlns:a16="http://schemas.microsoft.com/office/drawing/2014/main" id="{81F86FD3-5952-54A3-315B-CB651280A4B0}"/>
              </a:ext>
            </a:extLst>
          </p:cNvPr>
          <p:cNvPicPr>
            <a:picLocks noChangeAspect="1"/>
          </p:cNvPicPr>
          <p:nvPr/>
        </p:nvPicPr>
        <p:blipFill>
          <a:blip r:embed="rId2"/>
          <a:stretch>
            <a:fillRect/>
          </a:stretch>
        </p:blipFill>
        <p:spPr>
          <a:xfrm>
            <a:off x="432486" y="2205791"/>
            <a:ext cx="5624923" cy="3356809"/>
          </a:xfrm>
          <a:prstGeom prst="rect">
            <a:avLst/>
          </a:prstGeom>
        </p:spPr>
      </p:pic>
      <p:pic>
        <p:nvPicPr>
          <p:cNvPr id="7" name="Picture 6" descr="Diagram, schematic&#10;&#10;Description automatically generated">
            <a:extLst>
              <a:ext uri="{FF2B5EF4-FFF2-40B4-BE49-F238E27FC236}">
                <a16:creationId xmlns:a16="http://schemas.microsoft.com/office/drawing/2014/main" id="{CCB8933F-5CE5-D62C-3F12-FB4015C2F939}"/>
              </a:ext>
            </a:extLst>
          </p:cNvPr>
          <p:cNvPicPr>
            <a:picLocks noChangeAspect="1"/>
          </p:cNvPicPr>
          <p:nvPr/>
        </p:nvPicPr>
        <p:blipFill>
          <a:blip r:embed="rId3"/>
          <a:stretch>
            <a:fillRect/>
          </a:stretch>
        </p:blipFill>
        <p:spPr>
          <a:xfrm>
            <a:off x="6151244" y="2210604"/>
            <a:ext cx="5520691" cy="3351996"/>
          </a:xfrm>
          <a:prstGeom prst="rect">
            <a:avLst/>
          </a:prstGeom>
        </p:spPr>
      </p:pic>
    </p:spTree>
    <p:extLst>
      <p:ext uri="{BB962C8B-B14F-4D97-AF65-F5344CB8AC3E}">
        <p14:creationId xmlns:p14="http://schemas.microsoft.com/office/powerpoint/2010/main" val="2411464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6a4e701-711d-4335-bd7f-2da921864f22}" enabled="1" method="Privileged" siteId="{255b709d-ce46-478e-b485-e237f988c923}" contentBits="0" removed="0"/>
</clbl:labelList>
</file>

<file path=docProps/app.xml><?xml version="1.0" encoding="utf-8"?>
<Properties xmlns="http://schemas.openxmlformats.org/officeDocument/2006/extended-properties" xmlns:vt="http://schemas.openxmlformats.org/officeDocument/2006/docPropsVTypes">
  <TotalTime>858</TotalTime>
  <Words>1750</Words>
  <Application>Microsoft Office PowerPoint</Application>
  <PresentationFormat>Widescreen</PresentationFormat>
  <Paragraphs>353</Paragraphs>
  <Slides>26</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Black</vt:lpstr>
      <vt:lpstr>Arial Narrow</vt:lpstr>
      <vt:lpstr>Calibri</vt:lpstr>
      <vt:lpstr>Garamond</vt:lpstr>
      <vt:lpstr>Times New Roman</vt:lpstr>
      <vt:lpstr>Office Theme</vt:lpstr>
      <vt:lpstr>Gas Leak Detection and Explosion Prevention with Air Quality Monitoring System</vt:lpstr>
      <vt:lpstr>Outline</vt:lpstr>
      <vt:lpstr>1. Summary / Abstract</vt:lpstr>
      <vt:lpstr>2. Introduction</vt:lpstr>
      <vt:lpstr>3.1 Design: Methods</vt:lpstr>
      <vt:lpstr>3.1 Design: Methods</vt:lpstr>
      <vt:lpstr>3.1 Design: Methods</vt:lpstr>
      <vt:lpstr>3.2 Design:  Circuit Diagram</vt:lpstr>
      <vt:lpstr>3.4 Design: PCB Layout and 3d rendering</vt:lpstr>
      <vt:lpstr>4 Implementation: Demonstration</vt:lpstr>
      <vt:lpstr>4.1 Implementation:</vt:lpstr>
      <vt:lpstr>4.1 Implementation:</vt:lpstr>
      <vt:lpstr>5. Analysis and Evaluation</vt:lpstr>
      <vt:lpstr>5.1 Novelty</vt:lpstr>
      <vt:lpstr>5.2 Project Management and Cost Analysis </vt:lpstr>
      <vt:lpstr>5.2 Project Management and Cost Analysis </vt:lpstr>
      <vt:lpstr>5.2 Project Management and Cost Analysis </vt:lpstr>
      <vt:lpstr>5.3 Practical Considerations of the Design</vt:lpstr>
      <vt:lpstr>5.4 Assessment of the Impact of the Project </vt:lpstr>
      <vt:lpstr>5.5 Evaluation of the Sustainability </vt:lpstr>
      <vt:lpstr>6. Reflection on Individual and Team work </vt:lpstr>
      <vt:lpstr>6.1 Individual Contribution of Each Member</vt:lpstr>
      <vt:lpstr>6.2 Mode of TeamWork and Diversity</vt:lpstr>
      <vt:lpstr>6.3 Logbook of Project</vt:lpstr>
      <vt:lpstr>6.3 Logbook of Project</vt:lpstr>
      <vt:lpstr>7.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 Leak Detection and Explosion Prevention with Air Quality Monitoring System</dc:title>
  <dc:creator>Afrose/Tech/Sadia Afrose (Email: sadia.afrose@robi.com.bd)</dc:creator>
  <cp:lastModifiedBy>Afrose/Tech/Sadia Afrose (Email: sadia.afrose@robi.com.bd)</cp:lastModifiedBy>
  <cp:revision>12</cp:revision>
  <dcterms:modified xsi:type="dcterms:W3CDTF">2024-08-31T19:22:19Z</dcterms:modified>
</cp:coreProperties>
</file>